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1"/>
  </p:notesMasterIdLst>
  <p:sldIdLst>
    <p:sldId id="256" r:id="rId2"/>
    <p:sldId id="260" r:id="rId3"/>
    <p:sldId id="265" r:id="rId4"/>
    <p:sldId id="264" r:id="rId5"/>
    <p:sldId id="261" r:id="rId6"/>
    <p:sldId id="262" r:id="rId7"/>
    <p:sldId id="263" r:id="rId8"/>
    <p:sldId id="257" r:id="rId9"/>
    <p:sldId id="259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0572" autoAdjust="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5D49-6FAB-4D95-8E63-2483482BB80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8CE85-FDF5-43E4-A8A9-2A46B8CA9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8CE85-FDF5-43E4-A8A9-2A46B8CA91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2669E-C330-4D80-BC66-AD2306078418}" type="datetimeFigureOut">
              <a:rPr lang="he-IL" smtClean="0"/>
              <a:t>ח'/אדר א/תשע"ו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FD1F62-E102-41D5-8B6B-2A00CBD565ED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6" y="1124744"/>
            <a:ext cx="8568952" cy="149959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סימולציה תלת-ממדית </a:t>
            </a:r>
            <a:r>
              <a:rPr lang="he-IL" dirty="0"/>
              <a:t>של תאים בהתפתחות רקמות </a:t>
            </a:r>
            <a:r>
              <a:rPr lang="he-IL" dirty="0" smtClean="0"/>
              <a:t>ואיברים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48" y="2972543"/>
            <a:ext cx="7854696" cy="672481"/>
          </a:xfrm>
        </p:spPr>
        <p:txBody>
          <a:bodyPr/>
          <a:lstStyle/>
          <a:p>
            <a:r>
              <a:rPr lang="he-IL" dirty="0"/>
              <a:t>מצגת אמצע - הצגת </a:t>
            </a:r>
            <a:r>
              <a:rPr lang="he-IL" dirty="0" smtClean="0"/>
              <a:t>פרויקט </a:t>
            </a:r>
            <a:r>
              <a:rPr lang="he-IL" dirty="0"/>
              <a:t>מספר </a:t>
            </a:r>
            <a:r>
              <a:rPr lang="he-IL" dirty="0" smtClean="0"/>
              <a:t>13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465132" y="5301208"/>
            <a:ext cx="4682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e-IL" sz="3600" b="1" cap="none" spc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גלעד רז ואופיר כהן</a:t>
            </a:r>
          </a:p>
          <a:p>
            <a:pPr algn="ctr"/>
            <a:r>
              <a:rPr lang="he-IL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בהנחיית ד"ר הלל קוגלר</a:t>
            </a:r>
            <a:endParaRPr lang="en-US" sz="3600" b="1" cap="none" spc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5" b="89831" l="2077" r="98442">
                        <a14:foregroundMark x1="21807" y1="22034" x2="4154" y2="29661"/>
                        <a14:foregroundMark x1="48183" y1="29661" x2="95119" y2="38983"/>
                        <a14:foregroundMark x1="31672" y1="67797" x2="2077" y2="60169"/>
                        <a14:foregroundMark x1="2077" y1="58475" x2="4361" y2="23729"/>
                        <a14:foregroundMark x1="10280" y1="22034" x2="17342" y2="19492"/>
                        <a14:foregroundMark x1="98442" y1="54237" x2="97715" y2="54237"/>
                        <a14:foregroundMark x1="10488" y1="42373" x2="6750" y2="71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8130784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הסבר כללי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/>
          <a:lstStyle/>
          <a:p>
            <a:r>
              <a:rPr lang="he-IL" dirty="0" smtClean="0"/>
              <a:t>בבסיס הרעיון שמאחורי הפרוייקט שלנו אנו מתכננים ליצור סימולציה תלת-מימדית שמחשבת ומדמה היווצרות והתפתחות של תאים שונים בתוך ריקמות ואיברים.</a:t>
            </a:r>
          </a:p>
          <a:p>
            <a:r>
              <a:rPr lang="he-IL" dirty="0" smtClean="0"/>
              <a:t>בתור מודל אנו מסמלצים מערכת גוף של תולעת מסוג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he-IL" i="1" dirty="0" smtClean="0"/>
              <a:t> </a:t>
            </a:r>
            <a:r>
              <a:rPr lang="he-IL" dirty="0" smtClean="0"/>
              <a:t>אשר מהווה בסיס יחסית פשוט לשימוש במחקר וניסויים שונים בתחום הביולוגיה והגנטיקה.</a:t>
            </a:r>
          </a:p>
          <a:p>
            <a:r>
              <a:rPr lang="he-IL" dirty="0" smtClean="0"/>
              <a:t>המטרה</a:t>
            </a:r>
            <a:r>
              <a:rPr lang="en-GB" dirty="0" smtClean="0"/>
              <a:t> </a:t>
            </a:r>
            <a:r>
              <a:rPr lang="he-IL" dirty="0" smtClean="0"/>
              <a:t>הראשונית שלנו היא כתיבת קוד ++</a:t>
            </a:r>
            <a:r>
              <a:rPr lang="en-US" dirty="0" smtClean="0"/>
              <a:t>C</a:t>
            </a:r>
            <a:r>
              <a:rPr lang="he-IL" dirty="0" smtClean="0"/>
              <a:t>, אשר יקבל כקלט נתונים </a:t>
            </a:r>
            <a:r>
              <a:rPr lang="en-GB" dirty="0" smtClean="0"/>
              <a:t> </a:t>
            </a:r>
            <a:r>
              <a:rPr lang="he-IL" dirty="0" smtClean="0"/>
              <a:t>עבור</a:t>
            </a:r>
            <a:r>
              <a:rPr lang="en-GB" dirty="0" smtClean="0"/>
              <a:t> </a:t>
            </a:r>
            <a:r>
              <a:rPr lang="he-IL" dirty="0" smtClean="0"/>
              <a:t>רשת גנטית</a:t>
            </a:r>
            <a:r>
              <a:rPr lang="en-GB" dirty="0" smtClean="0"/>
              <a:t>  </a:t>
            </a:r>
            <a:r>
              <a:rPr lang="he-IL" dirty="0"/>
              <a:t>של תא </a:t>
            </a:r>
            <a:r>
              <a:rPr lang="he-IL" dirty="0" smtClean="0"/>
              <a:t>בודד</a:t>
            </a:r>
            <a:r>
              <a:rPr lang="en-GB" dirty="0" smtClean="0"/>
              <a:t> </a:t>
            </a:r>
            <a:r>
              <a:rPr lang="he-IL" dirty="0" smtClean="0"/>
              <a:t>וידפיס כפלט את התוצאות של הסימולציה.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41794" r="30710" b="37300"/>
          <a:stretch/>
        </p:blipFill>
        <p:spPr bwMode="auto">
          <a:xfrm>
            <a:off x="1235588" y="836712"/>
            <a:ext cx="4345709" cy="11216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9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/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Mechano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-logical model of C. </a:t>
            </a:r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elegans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 germ line suggests feedback on the cell cycle. Atwell, Qin, Gavaghan, </a:t>
            </a:r>
            <a:r>
              <a:rPr lang="en-US" sz="1200" b="1" dirty="0">
                <a:latin typeface="Segoe WP Light" panose="020B0502040204020203" pitchFamily="34" charset="0"/>
                <a:cs typeface="Segoe WP Light" panose="020B0502040204020203" pitchFamily="34" charset="0"/>
              </a:rPr>
              <a:t>Kugler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Hubbard and Osborne, </a:t>
            </a:r>
            <a:r>
              <a:rPr lang="en-US" sz="1200" i="1" dirty="0">
                <a:latin typeface="Segoe WP Light" panose="020B0502040204020203" pitchFamily="34" charset="0"/>
                <a:cs typeface="Segoe WP Light" panose="020B0502040204020203" pitchFamily="34" charset="0"/>
              </a:rPr>
              <a:t>Development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142(22), 2015.</a:t>
            </a:r>
          </a:p>
        </p:txBody>
      </p:sp>
    </p:spTree>
    <p:extLst>
      <p:ext uri="{BB962C8B-B14F-4D97-AF65-F5344CB8AC3E}">
        <p14:creationId xmlns:p14="http://schemas.microsoft.com/office/powerpoint/2010/main" val="38355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שלבים בהתפתחות מערכת הרבייה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4752528" cy="266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772816"/>
            <a:ext cx="3095288" cy="4743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9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/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Mechano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-logical model of C. </a:t>
            </a:r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elegans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 germ line suggests feedback on the cell cycle. Atwell, Qin, Gavaghan, </a:t>
            </a:r>
            <a:r>
              <a:rPr lang="en-US" sz="1200" b="1" dirty="0">
                <a:latin typeface="Segoe WP Light" panose="020B0502040204020203" pitchFamily="34" charset="0"/>
                <a:cs typeface="Segoe WP Light" panose="020B0502040204020203" pitchFamily="34" charset="0"/>
              </a:rPr>
              <a:t>Kugler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Hubbard and Osborne, </a:t>
            </a:r>
            <a:r>
              <a:rPr lang="en-US" sz="1200" i="1" dirty="0">
                <a:latin typeface="Segoe WP Light" panose="020B0502040204020203" pitchFamily="34" charset="0"/>
                <a:cs typeface="Segoe WP Light" panose="020B0502040204020203" pitchFamily="34" charset="0"/>
              </a:rPr>
              <a:t>Development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142(22), 2015.</a:t>
            </a:r>
          </a:p>
        </p:txBody>
      </p:sp>
    </p:spTree>
    <p:extLst>
      <p:ext uri="{BB962C8B-B14F-4D97-AF65-F5344CB8AC3E}">
        <p14:creationId xmlns:p14="http://schemas.microsoft.com/office/powerpoint/2010/main" val="4022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דוגמא-</a:t>
            </a:r>
            <a:endParaRPr lang="he-IL" dirty="0"/>
          </a:p>
        </p:txBody>
      </p:sp>
      <p:pic>
        <p:nvPicPr>
          <p:cNvPr id="4" name="Picture 3" descr="D:\projects\worm\docs\clip\wormBioRef_1\wormBioRef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39" y="3187703"/>
            <a:ext cx="8595421" cy="1143008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/>
          <a:lstStyle/>
          <a:p>
            <a:r>
              <a:rPr lang="he-IL" dirty="0" smtClean="0"/>
              <a:t>סימולציה של התפתחות במערכת הרבייה של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he-IL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כך שניתן לראות את היווצרות התאים, השינויים בהם, והתקדמותם.</a:t>
            </a:r>
            <a:endParaRPr lang="he-IL" dirty="0"/>
          </a:p>
        </p:txBody>
      </p:sp>
      <p:pic>
        <p:nvPicPr>
          <p:cNvPr id="6" name="Content Placeholder 5" descr="fig_1_a.jpg"/>
          <p:cNvPicPr>
            <a:picLocks noGrp="1" noChangeAspect="1"/>
          </p:cNvPicPr>
          <p:nvPr/>
        </p:nvPicPr>
        <p:blipFill rotWithShape="1">
          <a:blip r:embed="rId3" cstate="print"/>
          <a:srcRect b="30798"/>
          <a:stretch/>
        </p:blipFill>
        <p:spPr>
          <a:xfrm>
            <a:off x="2267744" y="4365104"/>
            <a:ext cx="4853846" cy="2189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3233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l"/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A model of stem cell population dynamics. </a:t>
            </a:r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Setty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</a:t>
            </a:r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Dalfo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</a:t>
            </a:r>
            <a:r>
              <a:rPr lang="en-US" sz="12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Korta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Hubbard and </a:t>
            </a:r>
            <a:r>
              <a:rPr lang="en-US" sz="1200" b="1" dirty="0">
                <a:latin typeface="Segoe WP Light" panose="020B0502040204020203" pitchFamily="34" charset="0"/>
                <a:cs typeface="Segoe WP Light" panose="020B0502040204020203" pitchFamily="34" charset="0"/>
              </a:rPr>
              <a:t>Kugler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</a:t>
            </a:r>
            <a:r>
              <a:rPr lang="en-US" sz="1200" i="1" dirty="0">
                <a:latin typeface="Segoe WP Light" panose="020B0502040204020203" pitchFamily="34" charset="0"/>
                <a:cs typeface="Segoe WP Light" panose="020B0502040204020203" pitchFamily="34" charset="0"/>
              </a:rPr>
              <a:t>Development</a:t>
            </a:r>
            <a:r>
              <a:rPr lang="en-US" sz="1200" dirty="0">
                <a:latin typeface="Segoe WP Light" panose="020B0502040204020203" pitchFamily="34" charset="0"/>
                <a:cs typeface="Segoe WP Light" panose="020B0502040204020203" pitchFamily="34" charset="0"/>
              </a:rPr>
              <a:t>, 139(1), 2012.</a:t>
            </a:r>
            <a:endParaRPr lang="he-IL" sz="12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כשהתחלנו את העבודה קראנו מאמרים שונים על התחום ועל השימוש בסימולציות כנ"ל במסגרת עבודה בתחומי הביולוגיה וגנטיקה, ראינו דוגמאות לסימולציות שונות ולאופי עבודתן.</a:t>
            </a:r>
          </a:p>
          <a:p>
            <a:endParaRPr lang="he-IL" dirty="0" smtClean="0"/>
          </a:p>
          <a:p>
            <a:r>
              <a:rPr lang="he-IL" dirty="0" smtClean="0"/>
              <a:t>בתחילת הסמסטר תכננו ובנינו את הקוד כך שיסמלץ רשת גנטית בין נקודות עם ערכים שונים (שלילי/חיובי , </a:t>
            </a:r>
            <a:r>
              <a:rPr lang="en-US" dirty="0" smtClean="0"/>
              <a:t>Definitive/ Non-Definitive</a:t>
            </a:r>
            <a:r>
              <a:rPr lang="he-IL" dirty="0" smtClean="0"/>
              <a:t>) חיבור של קווי מעבר של נתונים ביניהם ויציג לנו את האפשרויות השונות לבנייה של רשת כזו.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875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בשלב הבא הוספנו את האפשרות לצרף פונקציות לוגיות למעברים ואת האפשרות להשתמש בתנאי התחלה עבור כל נקודה ברשת.</a:t>
            </a:r>
          </a:p>
          <a:p>
            <a:endParaRPr lang="he-IL" dirty="0"/>
          </a:p>
          <a:p>
            <a:r>
              <a:rPr lang="he-IL" dirty="0" smtClean="0"/>
              <a:t>הוספנו אופציה לשילוב תבניות שונות של פונקציות מעברים נוספות וקביעה של איזו תבנית נבחרת עבור כל </a:t>
            </a:r>
            <a:r>
              <a:rPr lang="he-IL" dirty="0"/>
              <a:t>מעבר (</a:t>
            </a:r>
            <a:r>
              <a:rPr lang="en-US" dirty="0"/>
              <a:t>activators</a:t>
            </a:r>
            <a:r>
              <a:rPr lang="he-IL" dirty="0"/>
              <a:t> או </a:t>
            </a:r>
            <a:r>
              <a:rPr lang="en-US" dirty="0"/>
              <a:t>inhibitors</a:t>
            </a:r>
            <a:r>
              <a:rPr lang="he-IL" dirty="0" smtClean="0"/>
              <a:t>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472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לאחר פגישות ייעוץ עם המנחה הוחלט שהקוד יקלוט את הנתונים השונים על הרשת (כגון הנקודות, המעברים והתבניות) מתוך קובץ טקסט שיהיה מצורף ואת הפלט יכתוב לתוך טבלה מסודרת של קובץ </a:t>
            </a:r>
            <a:r>
              <a:rPr lang="en-US" dirty="0" smtClean="0"/>
              <a:t>Excel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לאחר מכן הוספנו גם שליטה על מספר הסימולציות שנבצע וכן על מספר הריצות (</a:t>
            </a:r>
            <a:r>
              <a:rPr lang="en-US" dirty="0" smtClean="0"/>
              <a:t>steps</a:t>
            </a:r>
            <a:r>
              <a:rPr lang="he-IL" dirty="0" smtClean="0"/>
              <a:t>) שנריץ להתקדמות של כל סימולציה בודדת.</a:t>
            </a:r>
            <a:r>
              <a:rPr lang="he-IL" dirty="0"/>
              <a:t> </a:t>
            </a:r>
            <a:r>
              <a:rPr lang="he-IL" dirty="0" smtClean="0"/>
              <a:t>בנוסף אפשרנו כל קומבינציה של תבניות שנבחר.</a:t>
            </a:r>
          </a:p>
        </p:txBody>
      </p:sp>
    </p:spTree>
    <p:extLst>
      <p:ext uri="{BB962C8B-B14F-4D97-AF65-F5344CB8AC3E}">
        <p14:creationId xmlns:p14="http://schemas.microsoft.com/office/powerpoint/2010/main" val="165289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דוגמאות להרכבות המודלים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4" t="23225" r="21645" b="26980"/>
          <a:stretch/>
        </p:blipFill>
        <p:spPr bwMode="auto">
          <a:xfrm>
            <a:off x="299474" y="2460198"/>
            <a:ext cx="2962610" cy="227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17584" r="22485" b="9110"/>
          <a:stretch/>
        </p:blipFill>
        <p:spPr bwMode="auto">
          <a:xfrm>
            <a:off x="3275856" y="2460198"/>
            <a:ext cx="5718412" cy="42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3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כיווני המשך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6458"/>
            <a:ext cx="8229600" cy="4389120"/>
          </a:xfrm>
        </p:spPr>
        <p:txBody>
          <a:bodyPr/>
          <a:lstStyle/>
          <a:p>
            <a:r>
              <a:rPr lang="he-IL" dirty="0" smtClean="0"/>
              <a:t>בהמשך אנו מתכוונים להוסיף לקוד עוד מגוון פונקציות, כגון עבודה אסינכרונית, התאמה לאורך חיים שונה לנקודה וכן תכונות נוספות.</a:t>
            </a:r>
            <a:endParaRPr lang="en-GB" dirty="0" smtClean="0"/>
          </a:p>
          <a:p>
            <a:r>
              <a:rPr lang="he-IL" dirty="0" smtClean="0"/>
              <a:t>הצעד </a:t>
            </a:r>
            <a:r>
              <a:rPr lang="he-IL" dirty="0"/>
              <a:t>המשמעותי הבא יהיה לשלב את הקוד שלנו שמריץ רשת גנטית </a:t>
            </a:r>
            <a:r>
              <a:rPr lang="he-IL" dirty="0" smtClean="0"/>
              <a:t>בסימולציה הכללית </a:t>
            </a:r>
            <a:r>
              <a:rPr lang="he-IL" dirty="0"/>
              <a:t>של התפתחות הרקמה</a:t>
            </a:r>
            <a:r>
              <a:rPr lang="he-IL" dirty="0" smtClean="0"/>
              <a:t>.</a:t>
            </a:r>
            <a:endParaRPr lang="en-GB" dirty="0" smtClean="0"/>
          </a:p>
          <a:p>
            <a:r>
              <a:rPr lang="he-IL" dirty="0"/>
              <a:t>לאחר מכן נבדוק כיצד שנויים ברשת הגנטית משפיעים על ההתפתחות הכללית של הרקמה ונוסיף רכיבים גנטיים שלא נלקחו בחשבון במודלים קודמים. 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6517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439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David</vt:lpstr>
      <vt:lpstr>Segoe WP Light</vt:lpstr>
      <vt:lpstr>Wingdings 2</vt:lpstr>
      <vt:lpstr>Flow</vt:lpstr>
      <vt:lpstr>סימולציה תלת-ממדית של תאים בהתפתחות רקמות ואיברים</vt:lpstr>
      <vt:lpstr>הסבר כללי</vt:lpstr>
      <vt:lpstr>שלבים בהתפתחות מערכת הרבייה</vt:lpstr>
      <vt:lpstr>דוגמא-</vt:lpstr>
      <vt:lpstr>PowerPoint Presentation</vt:lpstr>
      <vt:lpstr>PowerPoint Presentation</vt:lpstr>
      <vt:lpstr>PowerPoint Presentation</vt:lpstr>
      <vt:lpstr>דוגמאות להרכבות המודלים</vt:lpstr>
      <vt:lpstr>כיווני המשך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Offir Cohen</dc:creator>
  <cp:lastModifiedBy>Julia Almog</cp:lastModifiedBy>
  <cp:revision>37</cp:revision>
  <dcterms:created xsi:type="dcterms:W3CDTF">2016-01-25T17:44:25Z</dcterms:created>
  <dcterms:modified xsi:type="dcterms:W3CDTF">2016-02-17T12:28:37Z</dcterms:modified>
</cp:coreProperties>
</file>