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1" r:id="rId1"/>
  </p:sldMasterIdLst>
  <p:notesMasterIdLst>
    <p:notesMasterId r:id="rId6"/>
  </p:notesMasterIdLst>
  <p:sldIdLst>
    <p:sldId id="256" r:id="rId2"/>
    <p:sldId id="257" r:id="rId3"/>
    <p:sldId id="260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3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168" autoAdjust="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F1EB82-5038-4888-962A-8A299B20395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F68E63-6845-4705-A9EE-4C4EE3A5103D}">
      <dgm:prSet phldrT="[Text]"/>
      <dgm:spPr>
        <a:noFill/>
        <a:ln>
          <a:noFill/>
        </a:ln>
      </dgm:spPr>
      <dgm:t>
        <a:bodyPr/>
        <a:lstStyle/>
        <a:p>
          <a:r>
            <a:rPr lang="en-US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plaintext</a:t>
          </a:r>
          <a:endParaRPr lang="en-US" dirty="0"/>
        </a:p>
      </dgm:t>
    </dgm:pt>
    <dgm:pt modelId="{C80E8573-6788-47BC-9F84-E09B5565244F}" type="parTrans" cxnId="{725C4292-1712-4C4B-AF7B-4E8C0A856D06}">
      <dgm:prSet/>
      <dgm:spPr/>
      <dgm:t>
        <a:bodyPr/>
        <a:lstStyle/>
        <a:p>
          <a:endParaRPr lang="en-US"/>
        </a:p>
      </dgm:t>
    </dgm:pt>
    <dgm:pt modelId="{96C762DE-9A3C-486F-AF41-90B72B1EEAA5}" type="sibTrans" cxnId="{725C4292-1712-4C4B-AF7B-4E8C0A856D06}">
      <dgm:prSet/>
      <dgm:spPr/>
      <dgm:t>
        <a:bodyPr/>
        <a:lstStyle/>
        <a:p>
          <a:endParaRPr lang="en-US" dirty="0"/>
        </a:p>
      </dgm:t>
    </dgm:pt>
    <dgm:pt modelId="{ABCD8103-E47C-41C4-BC5B-031BBCA19A58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Cryptographic module</a:t>
          </a:r>
          <a:endParaRPr lang="en-US" b="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A9AC81F5-B121-485D-81DD-C41EAA6D0990}" type="parTrans" cxnId="{F4B36C7F-BB19-4C0B-930A-0E741E0431E8}">
      <dgm:prSet/>
      <dgm:spPr/>
      <dgm:t>
        <a:bodyPr/>
        <a:lstStyle/>
        <a:p>
          <a:endParaRPr lang="en-US"/>
        </a:p>
      </dgm:t>
    </dgm:pt>
    <dgm:pt modelId="{20B55378-E556-4E9C-B5A4-2679313A56F5}" type="sibTrans" cxnId="{F4B36C7F-BB19-4C0B-930A-0E741E0431E8}">
      <dgm:prSet/>
      <dgm:spPr/>
      <dgm:t>
        <a:bodyPr/>
        <a:lstStyle/>
        <a:p>
          <a:endParaRPr lang="en-US"/>
        </a:p>
      </dgm:t>
    </dgm:pt>
    <dgm:pt modelId="{7C68BBEC-73B7-49F8-9D36-BAF2FBBDD971}">
      <dgm:prSet phldrT="[Text]"/>
      <dgm:spPr>
        <a:noFill/>
      </dgm:spPr>
      <dgm:t>
        <a:bodyPr/>
        <a:lstStyle/>
        <a:p>
          <a:r>
            <a:rPr lang="en-US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ciphertext</a:t>
          </a:r>
          <a:endParaRPr lang="en-US" dirty="0"/>
        </a:p>
      </dgm:t>
    </dgm:pt>
    <dgm:pt modelId="{04085FCF-896D-4480-92B7-F4E9BD33350B}" type="parTrans" cxnId="{2E1E4EC6-6150-4E46-A583-447C3BACC8BE}">
      <dgm:prSet/>
      <dgm:spPr/>
      <dgm:t>
        <a:bodyPr/>
        <a:lstStyle/>
        <a:p>
          <a:endParaRPr lang="en-US"/>
        </a:p>
      </dgm:t>
    </dgm:pt>
    <dgm:pt modelId="{D8199121-0949-4FBA-9070-4DBC5F3F5AAB}" type="sibTrans" cxnId="{2E1E4EC6-6150-4E46-A583-447C3BACC8BE}">
      <dgm:prSet/>
      <dgm:spPr/>
      <dgm:t>
        <a:bodyPr/>
        <a:lstStyle/>
        <a:p>
          <a:endParaRPr lang="en-US"/>
        </a:p>
      </dgm:t>
    </dgm:pt>
    <dgm:pt modelId="{7E92EC3B-26D4-4660-80F2-5FF3FC69406B}" type="pres">
      <dgm:prSet presAssocID="{81F1EB82-5038-4888-962A-8A299B20395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FE25A3-4C8E-467F-ADE1-6F54A7A6BC92}" type="pres">
      <dgm:prSet presAssocID="{8EF68E63-6845-4705-A9EE-4C4EE3A5103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748054-7106-42C6-98F7-63AAD3DA99B2}" type="pres">
      <dgm:prSet presAssocID="{96C762DE-9A3C-486F-AF41-90B72B1EEAA5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1BD9AA8-DB14-4B20-A12E-74B4545F2ECB}" type="pres">
      <dgm:prSet presAssocID="{96C762DE-9A3C-486F-AF41-90B72B1EEAA5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12DADE43-EA1E-4AA4-B685-D5731AE130C7}" type="pres">
      <dgm:prSet presAssocID="{ABCD8103-E47C-41C4-BC5B-031BBCA19A5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C16EF1-08BA-4597-B576-237A3E77A2B2}" type="pres">
      <dgm:prSet presAssocID="{20B55378-E556-4E9C-B5A4-2679313A56F5}" presName="sibTrans" presStyleLbl="sibTrans2D1" presStyleIdx="1" presStyleCnt="2"/>
      <dgm:spPr/>
      <dgm:t>
        <a:bodyPr/>
        <a:lstStyle/>
        <a:p>
          <a:endParaRPr lang="en-US"/>
        </a:p>
      </dgm:t>
    </dgm:pt>
    <dgm:pt modelId="{7B663258-5009-4CDE-94C4-37F7E4945653}" type="pres">
      <dgm:prSet presAssocID="{20B55378-E556-4E9C-B5A4-2679313A56F5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3E1CF90-5B09-45A2-B937-3880688A1999}" type="pres">
      <dgm:prSet presAssocID="{7C68BBEC-73B7-49F8-9D36-BAF2FBBDD97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5DC0AB-6757-440D-B9E0-461335533FB0}" type="presOf" srcId="{20B55378-E556-4E9C-B5A4-2679313A56F5}" destId="{7B663258-5009-4CDE-94C4-37F7E4945653}" srcOrd="1" destOrd="0" presId="urn:microsoft.com/office/officeart/2005/8/layout/process1"/>
    <dgm:cxn modelId="{A1CD860D-7FC0-423F-A519-297D5A780383}" type="presOf" srcId="{ABCD8103-E47C-41C4-BC5B-031BBCA19A58}" destId="{12DADE43-EA1E-4AA4-B685-D5731AE130C7}" srcOrd="0" destOrd="0" presId="urn:microsoft.com/office/officeart/2005/8/layout/process1"/>
    <dgm:cxn modelId="{308F40FE-5131-4921-8A19-2DCFDF10EE17}" type="presOf" srcId="{7C68BBEC-73B7-49F8-9D36-BAF2FBBDD971}" destId="{33E1CF90-5B09-45A2-B937-3880688A1999}" srcOrd="0" destOrd="0" presId="urn:microsoft.com/office/officeart/2005/8/layout/process1"/>
    <dgm:cxn modelId="{F4B36C7F-BB19-4C0B-930A-0E741E0431E8}" srcId="{81F1EB82-5038-4888-962A-8A299B203957}" destId="{ABCD8103-E47C-41C4-BC5B-031BBCA19A58}" srcOrd="1" destOrd="0" parTransId="{A9AC81F5-B121-485D-81DD-C41EAA6D0990}" sibTransId="{20B55378-E556-4E9C-B5A4-2679313A56F5}"/>
    <dgm:cxn modelId="{3BFA25A1-02BD-44A4-8435-08CFBE7F2155}" type="presOf" srcId="{20B55378-E556-4E9C-B5A4-2679313A56F5}" destId="{74C16EF1-08BA-4597-B576-237A3E77A2B2}" srcOrd="0" destOrd="0" presId="urn:microsoft.com/office/officeart/2005/8/layout/process1"/>
    <dgm:cxn modelId="{DBAB7146-2336-42EF-8A08-0B85BD1426C9}" type="presOf" srcId="{81F1EB82-5038-4888-962A-8A299B203957}" destId="{7E92EC3B-26D4-4660-80F2-5FF3FC69406B}" srcOrd="0" destOrd="0" presId="urn:microsoft.com/office/officeart/2005/8/layout/process1"/>
    <dgm:cxn modelId="{725C4292-1712-4C4B-AF7B-4E8C0A856D06}" srcId="{81F1EB82-5038-4888-962A-8A299B203957}" destId="{8EF68E63-6845-4705-A9EE-4C4EE3A5103D}" srcOrd="0" destOrd="0" parTransId="{C80E8573-6788-47BC-9F84-E09B5565244F}" sibTransId="{96C762DE-9A3C-486F-AF41-90B72B1EEAA5}"/>
    <dgm:cxn modelId="{5B573DBD-0F29-4DEE-972B-B18A40D30E1B}" type="presOf" srcId="{96C762DE-9A3C-486F-AF41-90B72B1EEAA5}" destId="{01BD9AA8-DB14-4B20-A12E-74B4545F2ECB}" srcOrd="1" destOrd="0" presId="urn:microsoft.com/office/officeart/2005/8/layout/process1"/>
    <dgm:cxn modelId="{2E1E4EC6-6150-4E46-A583-447C3BACC8BE}" srcId="{81F1EB82-5038-4888-962A-8A299B203957}" destId="{7C68BBEC-73B7-49F8-9D36-BAF2FBBDD971}" srcOrd="2" destOrd="0" parTransId="{04085FCF-896D-4480-92B7-F4E9BD33350B}" sibTransId="{D8199121-0949-4FBA-9070-4DBC5F3F5AAB}"/>
    <dgm:cxn modelId="{11670CDA-5818-42CB-8FD4-620A45B09EC1}" type="presOf" srcId="{8EF68E63-6845-4705-A9EE-4C4EE3A5103D}" destId="{2AFE25A3-4C8E-467F-ADE1-6F54A7A6BC92}" srcOrd="0" destOrd="0" presId="urn:microsoft.com/office/officeart/2005/8/layout/process1"/>
    <dgm:cxn modelId="{F97A8605-2566-4385-AF44-6149E14577EF}" type="presOf" srcId="{96C762DE-9A3C-486F-AF41-90B72B1EEAA5}" destId="{84748054-7106-42C6-98F7-63AAD3DA99B2}" srcOrd="0" destOrd="0" presId="urn:microsoft.com/office/officeart/2005/8/layout/process1"/>
    <dgm:cxn modelId="{E12DE30E-8DA7-415B-9D25-220E6B86BEE3}" type="presParOf" srcId="{7E92EC3B-26D4-4660-80F2-5FF3FC69406B}" destId="{2AFE25A3-4C8E-467F-ADE1-6F54A7A6BC92}" srcOrd="0" destOrd="0" presId="urn:microsoft.com/office/officeart/2005/8/layout/process1"/>
    <dgm:cxn modelId="{0DCCC801-C36F-4998-8C18-B856FA438748}" type="presParOf" srcId="{7E92EC3B-26D4-4660-80F2-5FF3FC69406B}" destId="{84748054-7106-42C6-98F7-63AAD3DA99B2}" srcOrd="1" destOrd="0" presId="urn:microsoft.com/office/officeart/2005/8/layout/process1"/>
    <dgm:cxn modelId="{CCF0546D-16EF-470C-934D-404958050486}" type="presParOf" srcId="{84748054-7106-42C6-98F7-63AAD3DA99B2}" destId="{01BD9AA8-DB14-4B20-A12E-74B4545F2ECB}" srcOrd="0" destOrd="0" presId="urn:microsoft.com/office/officeart/2005/8/layout/process1"/>
    <dgm:cxn modelId="{E56A4CA6-891F-4B2F-A723-1F477C669443}" type="presParOf" srcId="{7E92EC3B-26D4-4660-80F2-5FF3FC69406B}" destId="{12DADE43-EA1E-4AA4-B685-D5731AE130C7}" srcOrd="2" destOrd="0" presId="urn:microsoft.com/office/officeart/2005/8/layout/process1"/>
    <dgm:cxn modelId="{3E065513-2096-4ADF-803F-989423B02EBE}" type="presParOf" srcId="{7E92EC3B-26D4-4660-80F2-5FF3FC69406B}" destId="{74C16EF1-08BA-4597-B576-237A3E77A2B2}" srcOrd="3" destOrd="0" presId="urn:microsoft.com/office/officeart/2005/8/layout/process1"/>
    <dgm:cxn modelId="{1208815D-2518-423E-9091-FE33686C68AE}" type="presParOf" srcId="{74C16EF1-08BA-4597-B576-237A3E77A2B2}" destId="{7B663258-5009-4CDE-94C4-37F7E4945653}" srcOrd="0" destOrd="0" presId="urn:microsoft.com/office/officeart/2005/8/layout/process1"/>
    <dgm:cxn modelId="{FFB640A0-8BCD-42D7-AAC1-70B44892E1AE}" type="presParOf" srcId="{7E92EC3B-26D4-4660-80F2-5FF3FC69406B}" destId="{33E1CF90-5B09-45A2-B937-3880688A1999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4E909-2015-417A-84C9-0D32A69EC9FC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1252E-ED8C-4441-AE07-B60BD6DA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91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000" dirty="0" smtClean="0"/>
              <a:t>Fan-out – Trying to construct architecture with as balanced fan-outs as possible.</a:t>
            </a:r>
          </a:p>
          <a:p>
            <a:pPr lvl="1"/>
            <a:r>
              <a:rPr lang="en-US" sz="2000" dirty="0" smtClean="0"/>
              <a:t>Symmetric/Asymmetric design – Restricting the synthesis cell-library to enforce Asymmetric synthesis for crypto modules.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1252E-ED8C-4441-AE07-B60BD6DA7D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5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7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5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3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26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3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34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7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1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23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3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C1A2E30-4164-4312-8A0E-87CB9F7EA729}" type="datetimeFigureOut">
              <a:rPr lang="en-US" smtClean="0"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E08C9B2-7E30-467A-9E7E-CC6579CBC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4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9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8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030923"/>
            <a:ext cx="10314432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Circuit Implementation Impact </a:t>
            </a:r>
            <a:r>
              <a:rPr lang="en-US" dirty="0"/>
              <a:t>on </a:t>
            </a:r>
            <a:r>
              <a:rPr lang="en-US" dirty="0">
                <a:solidFill>
                  <a:srgbClr val="FF0000"/>
                </a:solidFill>
              </a:rPr>
              <a:t>Internal-Nodes</a:t>
            </a:r>
            <a:r>
              <a:rPr lang="en-US" dirty="0"/>
              <a:t> P</a:t>
            </a:r>
            <a:r>
              <a:rPr lang="en-US" dirty="0" smtClean="0"/>
              <a:t>ower Attack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Reut</a:t>
            </a:r>
            <a:r>
              <a:rPr lang="en-US" dirty="0" smtClean="0"/>
              <a:t> </a:t>
            </a:r>
            <a:r>
              <a:rPr lang="en-US" dirty="0" err="1" smtClean="0"/>
              <a:t>Caspi</a:t>
            </a:r>
            <a:r>
              <a:rPr lang="en-US" dirty="0" smtClean="0"/>
              <a:t> &amp; Moriah Stern</a:t>
            </a:r>
          </a:p>
          <a:p>
            <a:r>
              <a:rPr lang="en-US" dirty="0" smtClean="0"/>
              <a:t>Advisors: Dr. </a:t>
            </a:r>
            <a:r>
              <a:rPr lang="en-US" dirty="0" err="1" smtClean="0"/>
              <a:t>Osnat</a:t>
            </a:r>
            <a:r>
              <a:rPr lang="en-US" dirty="0" smtClean="0"/>
              <a:t> Keren &amp; Mr. </a:t>
            </a:r>
            <a:r>
              <a:rPr lang="en-US" dirty="0" err="1" smtClean="0"/>
              <a:t>Itamar</a:t>
            </a:r>
            <a:r>
              <a:rPr lang="en-US" dirty="0" smtClean="0"/>
              <a:t> Levi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199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endParaRPr lang="en-US" sz="200" dirty="0" smtClean="0"/>
          </a:p>
          <a:p>
            <a:r>
              <a:rPr lang="en-US" dirty="0" smtClean="0"/>
              <a:t>Cryptography is the science of transferring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he-IL" dirty="0" smtClean="0"/>
              <a:t> </a:t>
            </a:r>
            <a:r>
              <a:rPr lang="en-US" dirty="0" smtClean="0"/>
              <a:t>information in a secure way. </a:t>
            </a:r>
          </a:p>
          <a:p>
            <a:pPr lvl="1"/>
            <a:r>
              <a:rPr lang="en-US" dirty="0"/>
              <a:t>The effort needed to </a:t>
            </a:r>
            <a:r>
              <a:rPr lang="en-US" b="1" i="1" dirty="0" smtClean="0">
                <a:solidFill>
                  <a:srgbClr val="FF0000"/>
                </a:solidFill>
              </a:rPr>
              <a:t>logically </a:t>
            </a:r>
            <a:r>
              <a:rPr lang="en-US" dirty="0" smtClean="0"/>
              <a:t>break </a:t>
            </a:r>
            <a:r>
              <a:rPr lang="en-US" dirty="0"/>
              <a:t>the AES algorithm is </a:t>
            </a:r>
            <a:r>
              <a:rPr lang="en-US" dirty="0" smtClean="0"/>
              <a:t>the</a:t>
            </a:r>
          </a:p>
          <a:p>
            <a:pPr marL="274320" lvl="1" indent="0">
              <a:buNone/>
            </a:pPr>
            <a:r>
              <a:rPr lang="en-US" dirty="0" smtClean="0"/>
              <a:t>   same as the brute-force attack: </a:t>
            </a:r>
          </a:p>
          <a:p>
            <a:pPr marL="274320" lvl="1" indent="0">
              <a:buNone/>
            </a:pPr>
            <a:r>
              <a:rPr lang="en-US" dirty="0" smtClean="0"/>
              <a:t>   2</a:t>
            </a:r>
            <a:r>
              <a:rPr lang="en-US" baseline="30000" dirty="0" smtClean="0"/>
              <a:t>128</a:t>
            </a:r>
            <a:r>
              <a:rPr lang="en-US" dirty="0" smtClean="0"/>
              <a:t> = 340,282,366,920,938,463,463,374,607,431,768,211,456</a:t>
            </a:r>
          </a:p>
          <a:p>
            <a:pPr marL="274320" lvl="1" indent="0">
              <a:buNone/>
            </a:pPr>
            <a:endParaRPr lang="en-US" sz="1400" dirty="0" smtClean="0"/>
          </a:p>
          <a:p>
            <a:r>
              <a:rPr lang="en-US" b="1" dirty="0"/>
              <a:t>Side channel information</a:t>
            </a:r>
            <a:r>
              <a:rPr lang="en-US" dirty="0"/>
              <a:t> is any information that is not obtained from the communication </a:t>
            </a:r>
            <a:r>
              <a:rPr lang="en-US" dirty="0" smtClean="0"/>
              <a:t>interface, such as the </a:t>
            </a:r>
            <a:r>
              <a:rPr lang="en-US" b="1" i="1" dirty="0" smtClean="0"/>
              <a:t>power-supply current  dissipation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/>
              <a:t>By utilizing this information </a:t>
            </a:r>
            <a:r>
              <a:rPr lang="en-US" b="1" dirty="0" smtClean="0"/>
              <a:t>an attacker</a:t>
            </a:r>
            <a:r>
              <a:rPr lang="en-US" dirty="0" smtClean="0"/>
              <a:t> </a:t>
            </a:r>
            <a:r>
              <a:rPr lang="en-US" dirty="0"/>
              <a:t>can </a:t>
            </a:r>
            <a:r>
              <a:rPr lang="en-US" dirty="0" smtClean="0"/>
              <a:t>find </a:t>
            </a:r>
            <a:r>
              <a:rPr lang="en-US" dirty="0"/>
              <a:t>secret key </a:t>
            </a:r>
            <a:r>
              <a:rPr lang="en-US" dirty="0" smtClean="0">
                <a:solidFill>
                  <a:srgbClr val="FF0000"/>
                </a:solidFill>
              </a:rPr>
              <a:t>very fast </a:t>
            </a:r>
            <a:r>
              <a:rPr lang="en-US" dirty="0" smtClean="0"/>
              <a:t>(and </a:t>
            </a:r>
            <a:r>
              <a:rPr lang="en-US" dirty="0" smtClean="0">
                <a:solidFill>
                  <a:srgbClr val="FF0000"/>
                </a:solidFill>
              </a:rPr>
              <a:t>cheaply</a:t>
            </a:r>
            <a:r>
              <a:rPr lang="en-US" dirty="0" smtClean="0"/>
              <a:t>).</a:t>
            </a:r>
            <a:endParaRPr lang="en-US" dirty="0"/>
          </a:p>
          <a:p>
            <a:pPr marL="274320" lvl="1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8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75107355"/>
              </p:ext>
            </p:extLst>
          </p:nvPr>
        </p:nvGraphicFramePr>
        <p:xfrm>
          <a:off x="6969590" y="626141"/>
          <a:ext cx="5120810" cy="3488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 rot="16200000">
            <a:off x="9324690" y="2828648"/>
            <a:ext cx="296381" cy="342001"/>
            <a:chOff x="2355850" y="2444570"/>
            <a:chExt cx="452659" cy="529526"/>
          </a:xfrm>
        </p:grpSpPr>
        <p:sp>
          <p:nvSpPr>
            <p:cNvPr id="7" name="Right Arrow 6"/>
            <p:cNvSpPr/>
            <p:nvPr/>
          </p:nvSpPr>
          <p:spPr>
            <a:xfrm>
              <a:off x="2355850" y="2444570"/>
              <a:ext cx="452659" cy="529526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ight Arrow 4"/>
            <p:cNvSpPr/>
            <p:nvPr/>
          </p:nvSpPr>
          <p:spPr>
            <a:xfrm>
              <a:off x="2355850" y="2550475"/>
              <a:ext cx="316861" cy="3177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kern="12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885836" y="3195444"/>
            <a:ext cx="11565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secret</a:t>
            </a:r>
            <a:r>
              <a:rPr lang="en-US" sz="13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</a:t>
            </a:r>
            <a:r>
              <a:rPr lang="en-US" sz="13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ey</a:t>
            </a:r>
            <a:endParaRPr lang="en-US" sz="13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28" y="5202080"/>
            <a:ext cx="910854" cy="9108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128661" y="5262004"/>
            <a:ext cx="913762" cy="9137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725" y="5221409"/>
            <a:ext cx="864172" cy="1076786"/>
          </a:xfrm>
          <a:prstGeom prst="rect">
            <a:avLst/>
          </a:prstGeom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58342">
            <a:off x="7572436" y="5219306"/>
            <a:ext cx="275563" cy="1063441"/>
          </a:xfrm>
          <a:prstGeom prst="rect">
            <a:avLst/>
          </a:prstGeom>
        </p:spPr>
      </p:pic>
      <p:pic>
        <p:nvPicPr>
          <p:cNvPr id="2050" name="Picture 2" descr="https://www.4project.co.il/imgs/product_170_248_0x0.jp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29"/>
          <a:stretch/>
        </p:blipFill>
        <p:spPr bwMode="auto">
          <a:xfrm>
            <a:off x="2954124" y="5090868"/>
            <a:ext cx="1461118" cy="1295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1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336908"/>
            <a:ext cx="10058400" cy="1609344"/>
          </a:xfrm>
        </p:spPr>
        <p:txBody>
          <a:bodyPr/>
          <a:lstStyle/>
          <a:p>
            <a:pPr algn="ctr"/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51713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Objective:</a:t>
            </a:r>
          </a:p>
          <a:p>
            <a:pPr lvl="1"/>
            <a:r>
              <a:rPr lang="en-US" sz="2000" dirty="0" smtClean="0"/>
              <a:t>Finding ways </a:t>
            </a:r>
            <a:r>
              <a:rPr lang="en-US" sz="2000" dirty="0"/>
              <a:t>to </a:t>
            </a:r>
            <a:r>
              <a:rPr lang="en-US" sz="2000" b="1" dirty="0">
                <a:solidFill>
                  <a:srgbClr val="FF0000"/>
                </a:solidFill>
              </a:rPr>
              <a:t>reduce</a:t>
            </a:r>
            <a:r>
              <a:rPr lang="en-US" sz="2000" dirty="0"/>
              <a:t> the information </a:t>
            </a:r>
            <a:r>
              <a:rPr lang="en-US" sz="2000" b="1" dirty="0" smtClean="0">
                <a:solidFill>
                  <a:srgbClr val="FF0000"/>
                </a:solidFill>
              </a:rPr>
              <a:t>that leaks </a:t>
            </a:r>
            <a:r>
              <a:rPr lang="en-US" sz="2000" dirty="0" smtClean="0"/>
              <a:t>from </a:t>
            </a:r>
            <a:r>
              <a:rPr lang="en-US" sz="2000" dirty="0"/>
              <a:t>the combinational part</a:t>
            </a:r>
            <a:r>
              <a:rPr lang="en-US" sz="2000" dirty="0" smtClean="0"/>
              <a:t>.</a:t>
            </a:r>
          </a:p>
          <a:p>
            <a:r>
              <a:rPr lang="en-US" sz="2200" dirty="0" smtClean="0"/>
              <a:t>Approach– comparing </a:t>
            </a:r>
            <a:r>
              <a:rPr lang="en-US" sz="2400" dirty="0" smtClean="0"/>
              <a:t>architectures with different:</a:t>
            </a:r>
            <a:endParaRPr lang="en-US" sz="2200" dirty="0" smtClean="0"/>
          </a:p>
          <a:p>
            <a:pPr lvl="1"/>
            <a:r>
              <a:rPr lang="en-US" sz="2000" dirty="0" smtClean="0"/>
              <a:t>Fan-out </a:t>
            </a:r>
          </a:p>
          <a:p>
            <a:pPr lvl="1"/>
            <a:r>
              <a:rPr lang="en-US" sz="2000" dirty="0" smtClean="0"/>
              <a:t>Symmetric/Asymmetric design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580076"/>
              </p:ext>
            </p:extLst>
          </p:nvPr>
        </p:nvGraphicFramePr>
        <p:xfrm>
          <a:off x="3701752" y="2238389"/>
          <a:ext cx="4794592" cy="2454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Visio" r:id="rId4" imgW="4427103" imgH="2251234" progId="Visio.Drawing.11">
                  <p:embed/>
                </p:oleObj>
              </mc:Choice>
              <mc:Fallback>
                <p:oleObj name="Visio" r:id="rId4" imgW="4427103" imgH="225123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752" y="2238389"/>
                        <a:ext cx="4794592" cy="24543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flipH="1">
            <a:off x="7735824" y="2238389"/>
            <a:ext cx="292608" cy="448757"/>
          </a:xfrm>
          <a:prstGeom prst="straightConnector1">
            <a:avLst/>
          </a:prstGeom>
          <a:ln w="38100">
            <a:solidFill>
              <a:srgbClr val="B0300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846320" y="2238389"/>
            <a:ext cx="1322468" cy="448757"/>
          </a:xfrm>
          <a:prstGeom prst="straightConnector1">
            <a:avLst/>
          </a:prstGeom>
          <a:ln w="38100">
            <a:solidFill>
              <a:srgbClr val="B0300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524860" y="1622836"/>
            <a:ext cx="4219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Where most research is focused 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/>
              <a:t>k</a:t>
            </a:r>
            <a:r>
              <a:rPr lang="en-US" sz="1600" dirty="0" smtClean="0"/>
              <a:t>nown </a:t>
            </a:r>
            <a:r>
              <a:rPr lang="en-US" sz="1600" dirty="0"/>
              <a:t>crypto </a:t>
            </a:r>
            <a:r>
              <a:rPr lang="en-US" sz="1600" dirty="0" smtClean="0"/>
              <a:t>architecture)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2798064" y="1869057"/>
            <a:ext cx="300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What we are researching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87236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5" r="21401" b="10277"/>
          <a:stretch/>
        </p:blipFill>
        <p:spPr>
          <a:xfrm>
            <a:off x="6601119" y="1615831"/>
            <a:ext cx="4644273" cy="327746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660400"/>
            <a:ext cx="7315199" cy="57404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800" cap="all" dirty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</a:rPr>
              <a:t>Current status</a:t>
            </a:r>
          </a:p>
          <a:p>
            <a:r>
              <a:rPr lang="en-US" dirty="0" smtClean="0"/>
              <a:t>Literature review</a:t>
            </a:r>
          </a:p>
          <a:p>
            <a:r>
              <a:rPr lang="en-US" dirty="0" smtClean="0"/>
              <a:t>Small </a:t>
            </a:r>
            <a:r>
              <a:rPr lang="en-US" dirty="0"/>
              <a:t>s</a:t>
            </a:r>
            <a:r>
              <a:rPr lang="en-US" dirty="0" smtClean="0"/>
              <a:t>cale model:</a:t>
            </a:r>
          </a:p>
          <a:p>
            <a:pPr lvl="1"/>
            <a:r>
              <a:rPr lang="en-US" dirty="0" smtClean="0"/>
              <a:t>Implementation (</a:t>
            </a:r>
            <a:r>
              <a:rPr lang="en-US" dirty="0" smtClean="0">
                <a:solidFill>
                  <a:srgbClr val="C00000"/>
                </a:solidFill>
              </a:rPr>
              <a:t>Cadence Virtuoso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Attacks (</a:t>
            </a:r>
            <a:r>
              <a:rPr lang="en-US" dirty="0" smtClean="0">
                <a:solidFill>
                  <a:srgbClr val="C00000"/>
                </a:solidFill>
              </a:rPr>
              <a:t>Matlab</a:t>
            </a:r>
            <a:r>
              <a:rPr lang="en-US" dirty="0" smtClean="0"/>
              <a:t>) - ongoing</a:t>
            </a:r>
          </a:p>
          <a:p>
            <a:r>
              <a:rPr lang="en-US" dirty="0" smtClean="0"/>
              <a:t>Preliminary results – matching our hypothesis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800" cap="all" dirty="0" smtClean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</a:rPr>
              <a:t>Next Steps</a:t>
            </a:r>
            <a:endParaRPr lang="en-US" sz="2800" dirty="0" smtClean="0"/>
          </a:p>
          <a:p>
            <a:r>
              <a:rPr lang="en-US" dirty="0" smtClean="0"/>
              <a:t>Test bench- SBOX:</a:t>
            </a:r>
          </a:p>
          <a:p>
            <a:pPr lvl="1"/>
            <a:r>
              <a:rPr lang="en-US" dirty="0" smtClean="0"/>
              <a:t>Synthesis (</a:t>
            </a:r>
            <a:r>
              <a:rPr lang="en-US" dirty="0" smtClean="0">
                <a:solidFill>
                  <a:srgbClr val="C00000"/>
                </a:solidFill>
              </a:rPr>
              <a:t>Cadence Encounter </a:t>
            </a:r>
            <a:r>
              <a:rPr lang="en-US" dirty="0">
                <a:solidFill>
                  <a:srgbClr val="C00000"/>
                </a:solidFill>
              </a:rPr>
              <a:t>RTL </a:t>
            </a:r>
            <a:r>
              <a:rPr lang="en-US" dirty="0" smtClean="0"/>
              <a:t>) - ongoing</a:t>
            </a:r>
          </a:p>
          <a:p>
            <a:pPr lvl="1"/>
            <a:r>
              <a:rPr lang="en-US" dirty="0" smtClean="0"/>
              <a:t>Truth tables (</a:t>
            </a:r>
            <a:r>
              <a:rPr lang="en-US" dirty="0" smtClean="0">
                <a:solidFill>
                  <a:srgbClr val="C00000"/>
                </a:solidFill>
              </a:rPr>
              <a:t>Verilog and </a:t>
            </a:r>
            <a:r>
              <a:rPr lang="en-US" dirty="0" err="1" smtClean="0">
                <a:solidFill>
                  <a:srgbClr val="C00000"/>
                </a:solidFill>
              </a:rPr>
              <a:t>SimVision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Attacks (</a:t>
            </a:r>
            <a:r>
              <a:rPr lang="en-US" dirty="0" smtClean="0">
                <a:solidFill>
                  <a:srgbClr val="C00000"/>
                </a:solidFill>
              </a:rPr>
              <a:t>Matlab &amp; Cadence Virtuoso</a:t>
            </a:r>
            <a:r>
              <a:rPr lang="en-US" dirty="0" smtClean="0"/>
              <a:t>)</a:t>
            </a:r>
          </a:p>
          <a:p>
            <a:r>
              <a:rPr lang="en-US" dirty="0" smtClean="0"/>
              <a:t>Analysis of test bench</a:t>
            </a:r>
          </a:p>
          <a:p>
            <a:r>
              <a:rPr lang="en-US" dirty="0" smtClean="0"/>
              <a:t>Analytical analysis</a:t>
            </a:r>
          </a:p>
          <a:p>
            <a:r>
              <a:rPr lang="en-US" dirty="0" smtClean="0"/>
              <a:t>Research additional properties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40922" t="12884" r="26951" b="13168"/>
          <a:stretch/>
        </p:blipFill>
        <p:spPr>
          <a:xfrm>
            <a:off x="6553201" y="443356"/>
            <a:ext cx="4740110" cy="569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95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1338</TotalTime>
  <Words>235</Words>
  <Application>Microsoft Office PowerPoint</Application>
  <PresentationFormat>Widescreen</PresentationFormat>
  <Paragraphs>56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</vt:lpstr>
      <vt:lpstr>David</vt:lpstr>
      <vt:lpstr>Rockwell</vt:lpstr>
      <vt:lpstr>Rockwell Condensed</vt:lpstr>
      <vt:lpstr>Wingdings</vt:lpstr>
      <vt:lpstr>Wood Type</vt:lpstr>
      <vt:lpstr>Visio</vt:lpstr>
      <vt:lpstr>Circuit Implementation Impact on Internal-Nodes Power Attack</vt:lpstr>
      <vt:lpstr>Motivation</vt:lpstr>
      <vt:lpstr>Objectives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Disjoint Architecture as a Measure for Increasing Immunity against Power Analysis</dc:title>
  <dc:creator>Moriah Stern</dc:creator>
  <cp:lastModifiedBy>Julia Almog</cp:lastModifiedBy>
  <cp:revision>59</cp:revision>
  <dcterms:created xsi:type="dcterms:W3CDTF">2016-01-26T09:40:35Z</dcterms:created>
  <dcterms:modified xsi:type="dcterms:W3CDTF">2016-02-18T07:47:52Z</dcterms:modified>
</cp:coreProperties>
</file>