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sldIdLst>
    <p:sldId id="256" r:id="rId2"/>
    <p:sldId id="257" r:id="rId3"/>
    <p:sldId id="258" r:id="rId4"/>
    <p:sldId id="259" r:id="rId5"/>
    <p:sldId id="260" r:id="rId6"/>
    <p:sldId id="262"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02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smtClean="0"/>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48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55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smtClean="0"/>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349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1282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smtClean="0"/>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594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smtClean="0"/>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068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352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84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57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34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9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7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92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78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9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17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2/18/2016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947431"/>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76424" y="1346953"/>
            <a:ext cx="8791575" cy="2387600"/>
          </a:xfrm>
        </p:spPr>
        <p:txBody>
          <a:bodyPr>
            <a:noAutofit/>
          </a:bodyPr>
          <a:lstStyle/>
          <a:p>
            <a:pPr algn="ctr"/>
            <a:r>
              <a:rPr lang="he-IL" sz="5400" dirty="0"/>
              <a:t>פיתוח מערכת דו-ערוצית לניטור תזוזות עיניים בעזרת רכיב </a:t>
            </a:r>
            <a:r>
              <a:rPr lang="en-US" sz="5400" dirty="0"/>
              <a:t>ANALOG FRONT-END </a:t>
            </a:r>
            <a:r>
              <a:rPr lang="he-IL" sz="5400" dirty="0"/>
              <a:t> של חברת </a:t>
            </a:r>
            <a:r>
              <a:rPr lang="en-US" sz="5400" dirty="0" err="1"/>
              <a:t>Ti</a:t>
            </a:r>
            <a:r>
              <a:rPr lang="he-IL" sz="5400" dirty="0"/>
              <a:t>.</a:t>
            </a:r>
          </a:p>
        </p:txBody>
      </p:sp>
      <p:sp>
        <p:nvSpPr>
          <p:cNvPr id="3" name="כותרת משנה 2"/>
          <p:cNvSpPr>
            <a:spLocks noGrp="1"/>
          </p:cNvSpPr>
          <p:nvPr>
            <p:ph type="subTitle" idx="1"/>
          </p:nvPr>
        </p:nvSpPr>
        <p:spPr>
          <a:xfrm>
            <a:off x="1876424" y="4099344"/>
            <a:ext cx="8791575" cy="1655762"/>
          </a:xfrm>
        </p:spPr>
        <p:txBody>
          <a:bodyPr>
            <a:normAutofit/>
          </a:bodyPr>
          <a:lstStyle/>
          <a:p>
            <a:pPr algn="ctr"/>
            <a:r>
              <a:rPr lang="he-IL" sz="2800" dirty="0" smtClean="0"/>
              <a:t>מנחים: מר פיני </a:t>
            </a:r>
            <a:r>
              <a:rPr lang="he-IL" sz="2800" dirty="0" err="1" smtClean="0"/>
              <a:t>טנדייטניק</a:t>
            </a:r>
            <a:r>
              <a:rPr lang="he-IL" sz="2800" dirty="0" smtClean="0"/>
              <a:t>, מר רפי </a:t>
            </a:r>
            <a:r>
              <a:rPr lang="he-IL" sz="2800" dirty="0" err="1" smtClean="0"/>
              <a:t>אמסלם</a:t>
            </a:r>
            <a:r>
              <a:rPr lang="en-US" sz="2800" dirty="0" smtClean="0"/>
              <a:t/>
            </a:r>
            <a:br>
              <a:rPr lang="en-US" sz="2800" dirty="0" smtClean="0"/>
            </a:br>
            <a:r>
              <a:rPr lang="he-IL" sz="2800" dirty="0" smtClean="0"/>
              <a:t>מנחה אקדמי: דר אלי </a:t>
            </a:r>
            <a:r>
              <a:rPr lang="he-IL" sz="2800" dirty="0" err="1" smtClean="0"/>
              <a:t>קולברג</a:t>
            </a:r>
            <a:r>
              <a:rPr lang="en-US" sz="2800" dirty="0" smtClean="0"/>
              <a:t/>
            </a:r>
            <a:br>
              <a:rPr lang="en-US" sz="2800" dirty="0" smtClean="0"/>
            </a:br>
            <a:r>
              <a:rPr lang="he-IL" sz="2800" dirty="0" smtClean="0"/>
              <a:t>סטודנטים: יעל גולדברג</a:t>
            </a:r>
            <a:endParaRPr lang="he-IL" sz="2800" dirty="0"/>
          </a:p>
        </p:txBody>
      </p:sp>
    </p:spTree>
    <p:extLst>
      <p:ext uri="{BB962C8B-B14F-4D97-AF65-F5344CB8AC3E}">
        <p14:creationId xmlns:p14="http://schemas.microsoft.com/office/powerpoint/2010/main" val="3755447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20471"/>
            <a:ext cx="9905998" cy="1478570"/>
          </a:xfrm>
        </p:spPr>
        <p:txBody>
          <a:bodyPr/>
          <a:lstStyle/>
          <a:p>
            <a:r>
              <a:rPr lang="he-IL" sz="4800" dirty="0" smtClean="0"/>
              <a:t>רקע</a:t>
            </a:r>
            <a:endParaRPr lang="he-IL" sz="4800" dirty="0"/>
          </a:p>
        </p:txBody>
      </p:sp>
      <p:sp>
        <p:nvSpPr>
          <p:cNvPr id="3" name="מציין מיקום תוכן 2"/>
          <p:cNvSpPr>
            <a:spLocks noGrp="1"/>
          </p:cNvSpPr>
          <p:nvPr>
            <p:ph idx="1"/>
          </p:nvPr>
        </p:nvSpPr>
        <p:spPr>
          <a:xfrm>
            <a:off x="1141412" y="1198730"/>
            <a:ext cx="9905999" cy="5202070"/>
          </a:xfrm>
        </p:spPr>
        <p:txBody>
          <a:bodyPr>
            <a:normAutofit/>
          </a:bodyPr>
          <a:lstStyle/>
          <a:p>
            <a:pPr marL="0" indent="0">
              <a:buNone/>
            </a:pPr>
            <a:r>
              <a:rPr lang="he-IL" sz="2000" dirty="0" smtClean="0"/>
              <a:t>אחת המערכות החשובות בגוף האדם היא מערכת השרירים. היא נשלטת באמצעות אותות חשמליים הנשלחים מהמוח דרך מערכת העצבים אל צמתי עצב-שריר ושולטים על התרפות וכיווץ כל שריר. אותות אלה, כמו אותות חשמליים ממקורות אחרים, ניתנים לייצוג במישור הזמן והתדר. </a:t>
            </a:r>
            <a:r>
              <a:rPr lang="en-US" sz="2000" dirty="0" smtClean="0"/>
              <a:t/>
            </a:r>
            <a:br>
              <a:rPr lang="en-US" sz="2000" dirty="0" smtClean="0"/>
            </a:br>
            <a:r>
              <a:rPr lang="en-US" sz="2000" dirty="0" smtClean="0"/>
              <a:t/>
            </a:r>
            <a:br>
              <a:rPr lang="en-US" sz="2000" dirty="0" smtClean="0"/>
            </a:br>
            <a:r>
              <a:rPr lang="he-IL" sz="2000" dirty="0" smtClean="0"/>
              <a:t>שדה המחקר של אותות ביולוגיים אלה התרחב בשנים האחרונות והוא מהווה מקור עניין תמידי עבור חוקרים ומפתחים ומקור לפיתוחים בתחום הביוטכנולוגיה, הניטור הרפואי, הניידות וההנגשה לנכים. </a:t>
            </a:r>
            <a:endParaRPr lang="he-IL" dirty="0"/>
          </a:p>
          <a:p>
            <a:pPr marL="0" indent="0">
              <a:buNone/>
            </a:pPr>
            <a:r>
              <a:rPr lang="he-IL" sz="2000" dirty="0" smtClean="0"/>
              <a:t>הבנה טובה יותר של תבנית הפעילות של אותות אלה והיכולת לקלוט ולעבד אותם בצורה נכונה ומיטבית תוביל ליצירת מכשירים ייעודיים ופיתוחים שעשויים לשנות את חייהם של אנשים בעלי מוגבלות פיזית, כגון פרוטזות הממטבות את פעילותן לפי פעילות מערכת השרירים הפעילה של החולה, ממשקים הפועלים על פי תזוזות עיניים או שרירי פנים שעשויים להשיב מידה של ניידות ועצמאות לאנשים משותקים כגן חולי </a:t>
            </a:r>
            <a:r>
              <a:rPr lang="en-US" sz="2000" dirty="0" smtClean="0"/>
              <a:t>ALS</a:t>
            </a:r>
            <a:r>
              <a:rPr lang="he-IL" sz="2000" dirty="0" smtClean="0"/>
              <a:t>. מסקנות מחקר  בתחום עשויות אף להוביל לפיתוח הליכים רפואיים מתקדמים שיטפלו בהצלחה במצבים רפואיים שנחשבים, נכון לזמן זה, בלתי הפיכים.</a:t>
            </a:r>
          </a:p>
          <a:p>
            <a:pPr marL="0" indent="0">
              <a:buNone/>
            </a:pPr>
            <a:r>
              <a:rPr lang="he-IL" sz="2000" dirty="0" smtClean="0"/>
              <a:t> </a:t>
            </a:r>
          </a:p>
        </p:txBody>
      </p:sp>
    </p:spTree>
    <p:extLst>
      <p:ext uri="{BB962C8B-B14F-4D97-AF65-F5344CB8AC3E}">
        <p14:creationId xmlns:p14="http://schemas.microsoft.com/office/powerpoint/2010/main" val="1783132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1478570"/>
          </a:xfrm>
        </p:spPr>
        <p:txBody>
          <a:bodyPr>
            <a:normAutofit/>
          </a:bodyPr>
          <a:lstStyle/>
          <a:p>
            <a:r>
              <a:rPr lang="he-IL" sz="4800" dirty="0" smtClean="0"/>
              <a:t>הגדרת הפרויקט</a:t>
            </a:r>
            <a:endParaRPr lang="he-IL" sz="4800" dirty="0"/>
          </a:p>
        </p:txBody>
      </p:sp>
      <p:sp>
        <p:nvSpPr>
          <p:cNvPr id="3" name="מציין מיקום תוכן 2"/>
          <p:cNvSpPr>
            <a:spLocks noGrp="1"/>
          </p:cNvSpPr>
          <p:nvPr>
            <p:ph idx="1"/>
          </p:nvPr>
        </p:nvSpPr>
        <p:spPr>
          <a:xfrm>
            <a:off x="1141411" y="1100667"/>
            <a:ext cx="9905999" cy="5198533"/>
          </a:xfrm>
        </p:spPr>
        <p:txBody>
          <a:bodyPr>
            <a:normAutofit/>
          </a:bodyPr>
          <a:lstStyle/>
          <a:p>
            <a:r>
              <a:rPr lang="he-IL" sz="1800" dirty="0" smtClean="0"/>
              <a:t>במהלך הפרויקט נשתמש ברכיב </a:t>
            </a:r>
            <a:r>
              <a:rPr lang="en-US" sz="1800" dirty="0" smtClean="0"/>
              <a:t>ADS1292R-ECG-FE</a:t>
            </a:r>
            <a:r>
              <a:rPr lang="he-IL" sz="1800" dirty="0" smtClean="0"/>
              <a:t> של חברת </a:t>
            </a:r>
            <a:r>
              <a:rPr lang="en-US" sz="1800" dirty="0" smtClean="0"/>
              <a:t>Texas Instruments</a:t>
            </a:r>
            <a:r>
              <a:rPr lang="he-IL" sz="1800" dirty="0" smtClean="0"/>
              <a:t> שהוא יחידת המרה דו-ערוצית מאות אנלוגי לדיגיטלי של 24 ביט, שמיועדת להקלטה ועיבוד של אותות ביולוגיים </a:t>
            </a:r>
            <a:r>
              <a:rPr lang="he-IL" sz="1800" dirty="0" err="1" smtClean="0"/>
              <a:t>אלקטרומיוגרפיים</a:t>
            </a:r>
            <a:r>
              <a:rPr lang="he-IL" sz="1800" dirty="0" smtClean="0"/>
              <a:t> (</a:t>
            </a:r>
            <a:r>
              <a:rPr lang="en-US" sz="1800" dirty="0" smtClean="0"/>
              <a:t>EMG</a:t>
            </a:r>
            <a:r>
              <a:rPr lang="he-IL" sz="1800" dirty="0" smtClean="0"/>
              <a:t>) ובפרט אות </a:t>
            </a:r>
            <a:r>
              <a:rPr lang="en-US" sz="1800" dirty="0" smtClean="0"/>
              <a:t>ECG</a:t>
            </a:r>
            <a:r>
              <a:rPr lang="he-IL" sz="1800" dirty="0" smtClean="0"/>
              <a:t>. </a:t>
            </a:r>
          </a:p>
          <a:p>
            <a:r>
              <a:rPr lang="he-IL" sz="1800" dirty="0" smtClean="0"/>
              <a:t>אנו נשתמש ברכיב זה להקלטה ועיבוד של אותות </a:t>
            </a:r>
            <a:r>
              <a:rPr lang="en-US" sz="1800" dirty="0" smtClean="0"/>
              <a:t>EOG</a:t>
            </a:r>
            <a:r>
              <a:rPr lang="he-IL" sz="1800" dirty="0" smtClean="0"/>
              <a:t>, אותות שנובעים מתזוזות שרירי העיניים, שהם אותות ביולוגיים מורעשים ובעלי רוחב פס קטן יחסית לאותות משרירים אחרים בגוף. נוכיח כי ניתן להשתמש ברכיב זה (שהוא קטן ומחירו אקונומי) ולקבל תוצאה נקיה וטובה מספיק על מנת שניתן יהיה לעבוד אתה לצורך מחקרי המשך או פיתוח אפליקציות קצה. זאת נעשה בעזרת השוואת האות המעובד ע"י הרכיב לאות  המעובד ע"י מערכת גדולה ויקרה בהרבה, ה </a:t>
            </a:r>
            <a:r>
              <a:rPr lang="en-US" sz="1800" b="1" dirty="0" err="1"/>
              <a:t>ADInstruments</a:t>
            </a:r>
            <a:r>
              <a:rPr lang="en-US" sz="1800" b="1" dirty="0"/>
              <a:t> Power-Lab 4/30 &amp; Dual Bio-Amp </a:t>
            </a:r>
            <a:endParaRPr lang="he-IL" sz="1800" b="1" dirty="0" smtClean="0"/>
          </a:p>
          <a:p>
            <a:r>
              <a:rPr lang="he-IL" sz="1800" dirty="0"/>
              <a:t>לפרויקט שני שלבים עיקריים: </a:t>
            </a:r>
          </a:p>
          <a:p>
            <a:pPr marL="0" indent="0">
              <a:buNone/>
            </a:pPr>
            <a:r>
              <a:rPr lang="he-IL" sz="1800" dirty="0"/>
              <a:t>	</a:t>
            </a:r>
            <a:r>
              <a:rPr lang="he-IL" sz="1800" dirty="0" smtClean="0"/>
              <a:t>1</a:t>
            </a:r>
            <a:r>
              <a:rPr lang="he-IL" sz="1600" dirty="0" smtClean="0"/>
              <a:t>. </a:t>
            </a:r>
            <a:r>
              <a:rPr lang="he-IL" sz="1600" dirty="0"/>
              <a:t>למידת הרכיב ותכונותיו והקלטת האות</a:t>
            </a:r>
          </a:p>
          <a:p>
            <a:pPr marL="0" indent="0">
              <a:buNone/>
            </a:pPr>
            <a:r>
              <a:rPr lang="he-IL" sz="1600" dirty="0"/>
              <a:t>	2. עיבוד מיטבי של האות, בניית תכנת מטלב </a:t>
            </a:r>
            <a:endParaRPr lang="he-IL" sz="1600" dirty="0" smtClean="0"/>
          </a:p>
          <a:p>
            <a:pPr marL="0" indent="0">
              <a:buNone/>
            </a:pPr>
            <a:r>
              <a:rPr lang="he-IL" sz="1600" dirty="0"/>
              <a:t>	 </a:t>
            </a:r>
            <a:r>
              <a:rPr lang="he-IL" sz="1600" dirty="0" smtClean="0"/>
              <a:t>   לצורך </a:t>
            </a:r>
            <a:r>
              <a:rPr lang="he-IL" sz="1600" dirty="0"/>
              <a:t>הצגתו והשוואתו </a:t>
            </a:r>
            <a:r>
              <a:rPr lang="he-IL" sz="1600" dirty="0" smtClean="0"/>
              <a:t>לאותות </a:t>
            </a:r>
            <a:r>
              <a:rPr lang="he-IL" sz="1600" dirty="0" err="1" smtClean="0"/>
              <a:t>רפרנס</a:t>
            </a:r>
            <a:r>
              <a:rPr lang="he-IL" sz="1600" dirty="0" smtClean="0"/>
              <a:t> של </a:t>
            </a:r>
          </a:p>
          <a:p>
            <a:pPr marL="0" indent="0">
              <a:buNone/>
            </a:pPr>
            <a:r>
              <a:rPr lang="he-IL" sz="1600" dirty="0"/>
              <a:t>	</a:t>
            </a:r>
            <a:r>
              <a:rPr lang="he-IL" sz="1600" dirty="0" smtClean="0"/>
              <a:t>    המערכת </a:t>
            </a:r>
            <a:r>
              <a:rPr lang="he-IL" sz="1600" dirty="0"/>
              <a:t>של </a:t>
            </a:r>
            <a:r>
              <a:rPr lang="en-US" sz="1600" dirty="0"/>
              <a:t>ADI</a:t>
            </a:r>
            <a:r>
              <a:rPr lang="he-IL" sz="1600" dirty="0"/>
              <a:t>.</a:t>
            </a:r>
          </a:p>
          <a:p>
            <a:endParaRPr lang="he-IL" sz="1800" dirty="0"/>
          </a:p>
        </p:txBody>
      </p:sp>
      <p:pic>
        <p:nvPicPr>
          <p:cNvPr id="5" name="תמונה 4"/>
          <p:cNvPicPr>
            <a:picLocks noChangeAspect="1"/>
          </p:cNvPicPr>
          <p:nvPr/>
        </p:nvPicPr>
        <p:blipFill>
          <a:blip r:embed="rId3"/>
          <a:stretch>
            <a:fillRect/>
          </a:stretch>
        </p:blipFill>
        <p:spPr>
          <a:xfrm>
            <a:off x="1683941" y="3942967"/>
            <a:ext cx="3784679" cy="2465095"/>
          </a:xfrm>
          <a:prstGeom prst="rect">
            <a:avLst/>
          </a:prstGeom>
        </p:spPr>
      </p:pic>
    </p:spTree>
    <p:extLst>
      <p:ext uri="{BB962C8B-B14F-4D97-AF65-F5344CB8AC3E}">
        <p14:creationId xmlns:p14="http://schemas.microsoft.com/office/powerpoint/2010/main" val="608830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1478570"/>
          </a:xfrm>
        </p:spPr>
        <p:txBody>
          <a:bodyPr>
            <a:normAutofit/>
          </a:bodyPr>
          <a:lstStyle/>
          <a:p>
            <a:r>
              <a:rPr lang="he-IL" sz="4800" dirty="0" smtClean="0"/>
              <a:t>מבנה הרכיב</a:t>
            </a:r>
            <a:endParaRPr lang="he-IL" sz="4800" dirty="0"/>
          </a:p>
        </p:txBody>
      </p:sp>
      <p:sp>
        <p:nvSpPr>
          <p:cNvPr id="3" name="מציין מיקום תוכן 2"/>
          <p:cNvSpPr>
            <a:spLocks noGrp="1"/>
          </p:cNvSpPr>
          <p:nvPr>
            <p:ph idx="1"/>
          </p:nvPr>
        </p:nvSpPr>
        <p:spPr>
          <a:xfrm>
            <a:off x="1141411" y="1100667"/>
            <a:ext cx="9905999" cy="5198533"/>
          </a:xfrm>
        </p:spPr>
        <p:txBody>
          <a:bodyPr>
            <a:normAutofit/>
          </a:bodyPr>
          <a:lstStyle/>
          <a:p>
            <a:r>
              <a:rPr lang="he-IL" sz="2000" dirty="0" smtClean="0"/>
              <a:t>למעשה, אנו משתמשים ביחידת פיתוח הנמכרת על ידי </a:t>
            </a:r>
            <a:r>
              <a:rPr lang="en-US" sz="2000" dirty="0" smtClean="0"/>
              <a:t>TI</a:t>
            </a:r>
            <a:r>
              <a:rPr lang="he-IL" sz="2000" dirty="0" smtClean="0"/>
              <a:t> לצורך מחקר והערכה.</a:t>
            </a:r>
          </a:p>
          <a:p>
            <a:r>
              <a:rPr lang="he-IL" sz="2000" dirty="0" smtClean="0"/>
              <a:t>לוח חומרה זה מכיל את רכיב ה</a:t>
            </a:r>
            <a:r>
              <a:rPr lang="en-US" sz="2000" dirty="0" smtClean="0"/>
              <a:t>ADS1292R </a:t>
            </a:r>
            <a:r>
              <a:rPr lang="he-IL" sz="2000" dirty="0" smtClean="0"/>
              <a:t> עצמו, יחידת בקרה המסופקת ע"י המיקרו בקר </a:t>
            </a:r>
            <a:r>
              <a:rPr lang="en-US" sz="2000" dirty="0" smtClean="0"/>
              <a:t>MSP430F5529</a:t>
            </a:r>
            <a:r>
              <a:rPr lang="he-IL" sz="2000" dirty="0" smtClean="0"/>
              <a:t>, שקע </a:t>
            </a:r>
            <a:r>
              <a:rPr lang="en-US" sz="2000" dirty="0" smtClean="0"/>
              <a:t>mini</a:t>
            </a:r>
            <a:r>
              <a:rPr lang="he-IL" sz="2000" dirty="0" smtClean="0"/>
              <a:t> </a:t>
            </a:r>
            <a:r>
              <a:rPr lang="en-US" sz="2000" dirty="0" smtClean="0"/>
              <a:t>USB</a:t>
            </a:r>
            <a:r>
              <a:rPr lang="he-IL" sz="2000" dirty="0"/>
              <a:t> </a:t>
            </a:r>
            <a:r>
              <a:rPr lang="he-IL" sz="2000" dirty="0" smtClean="0"/>
              <a:t>לצורך חיבור למחשב, שקע 9 פינים לחיבור אלקטרודות, </a:t>
            </a:r>
            <a:r>
              <a:rPr lang="en-US" sz="2000" dirty="0" smtClean="0"/>
              <a:t>8Gb</a:t>
            </a:r>
            <a:r>
              <a:rPr lang="he-IL" sz="2000" dirty="0" smtClean="0"/>
              <a:t> זיכרון </a:t>
            </a:r>
            <a:r>
              <a:rPr lang="en-US" sz="2000" dirty="0" smtClean="0"/>
              <a:t>FLASH</a:t>
            </a:r>
            <a:r>
              <a:rPr lang="he-IL" sz="2000" dirty="0" smtClean="0"/>
              <a:t> ועוד מספר מעגלי חומרה המיועדים לייצוב, הגנה ותקשורת בין הרכיבים.</a:t>
            </a:r>
          </a:p>
        </p:txBody>
      </p:sp>
      <p:pic>
        <p:nvPicPr>
          <p:cNvPr id="4" name="גרפיקה15"/>
          <p:cNvPicPr/>
          <p:nvPr/>
        </p:nvPicPr>
        <p:blipFill>
          <a:blip r:embed="rId3"/>
          <a:stretch>
            <a:fillRect/>
          </a:stretch>
        </p:blipFill>
        <p:spPr>
          <a:xfrm>
            <a:off x="2589527" y="3025563"/>
            <a:ext cx="6748783" cy="3273637"/>
          </a:xfrm>
          <a:prstGeom prst="rect">
            <a:avLst/>
          </a:prstGeom>
          <a:noFill/>
          <a:ln>
            <a:noFill/>
            <a:prstDash/>
          </a:ln>
          <a:effectLst>
            <a:softEdge rad="38100"/>
          </a:effectLst>
        </p:spPr>
      </p:pic>
    </p:spTree>
    <p:extLst>
      <p:ext uri="{BB962C8B-B14F-4D97-AF65-F5344CB8AC3E}">
        <p14:creationId xmlns:p14="http://schemas.microsoft.com/office/powerpoint/2010/main" val="306307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1069447"/>
          </a:xfrm>
        </p:spPr>
        <p:txBody>
          <a:bodyPr>
            <a:normAutofit/>
          </a:bodyPr>
          <a:lstStyle/>
          <a:p>
            <a:r>
              <a:rPr lang="he-IL" sz="4800" dirty="0"/>
              <a:t>מבנה </a:t>
            </a:r>
            <a:r>
              <a:rPr lang="he-IL" sz="4800" dirty="0" smtClean="0"/>
              <a:t>הרכיב ומסלול האות-המשך</a:t>
            </a:r>
            <a:endParaRPr lang="he-IL" sz="4800" dirty="0"/>
          </a:p>
        </p:txBody>
      </p:sp>
      <p:sp>
        <p:nvSpPr>
          <p:cNvPr id="3" name="מציין מיקום תוכן 2"/>
          <p:cNvSpPr>
            <a:spLocks noGrp="1"/>
          </p:cNvSpPr>
          <p:nvPr>
            <p:ph idx="1"/>
          </p:nvPr>
        </p:nvSpPr>
        <p:spPr>
          <a:xfrm>
            <a:off x="1141411" y="777241"/>
            <a:ext cx="9905999" cy="5521960"/>
          </a:xfrm>
        </p:spPr>
        <p:txBody>
          <a:bodyPr>
            <a:normAutofit/>
          </a:bodyPr>
          <a:lstStyle/>
          <a:p>
            <a:r>
              <a:rPr lang="he-IL" sz="1800" dirty="0" smtClean="0"/>
              <a:t>כאמור, ה</a:t>
            </a:r>
            <a:r>
              <a:rPr lang="he-IL" sz="1800" dirty="0"/>
              <a:t> </a:t>
            </a:r>
            <a:r>
              <a:rPr lang="en-US" sz="1800" dirty="0" smtClean="0"/>
              <a:t>ADS1292R</a:t>
            </a:r>
            <a:r>
              <a:rPr lang="he-IL" sz="1800" dirty="0" smtClean="0"/>
              <a:t> הוא יחידה דו </a:t>
            </a:r>
            <a:r>
              <a:rPr lang="he-IL" sz="1800" dirty="0" err="1" smtClean="0"/>
              <a:t>ערוצית</a:t>
            </a:r>
            <a:r>
              <a:rPr lang="he-IL" sz="1800" dirty="0" smtClean="0"/>
              <a:t> לקליטה והמרה של אותות </a:t>
            </a:r>
            <a:r>
              <a:rPr lang="en-US" sz="1800" dirty="0" smtClean="0"/>
              <a:t>EMG</a:t>
            </a:r>
            <a:r>
              <a:rPr lang="he-IL" sz="1800" dirty="0" smtClean="0"/>
              <a:t>. הוא מיועד למדידות דיפרנציאליות, כלומר למדידת הפרש המתח בין שתי אלקטרודות. הוא מספק ערוץ אחד למדידות </a:t>
            </a:r>
            <a:r>
              <a:rPr lang="en-US" sz="1800" dirty="0" smtClean="0"/>
              <a:t>ECG</a:t>
            </a:r>
            <a:r>
              <a:rPr lang="he-IL" sz="1800" dirty="0"/>
              <a:t> </a:t>
            </a:r>
            <a:r>
              <a:rPr lang="he-IL" sz="1800" dirty="0" smtClean="0"/>
              <a:t>והערוץ השני מיועד למדידות מעקב נשימתי.</a:t>
            </a:r>
          </a:p>
          <a:p>
            <a:r>
              <a:rPr lang="he-IL" sz="1800" dirty="0" smtClean="0"/>
              <a:t>האות נקלט ע"י האלקטרודות ועובר דרך חיבור ה </a:t>
            </a:r>
            <a:r>
              <a:rPr lang="en-US" sz="1800" dirty="0" smtClean="0"/>
              <a:t>9pin</a:t>
            </a:r>
            <a:r>
              <a:rPr lang="he-IL" sz="1800" dirty="0" smtClean="0"/>
              <a:t> אל תוך הלוח ושם דרך מעגלי חומרה אל ה</a:t>
            </a:r>
            <a:r>
              <a:rPr lang="en-US" sz="1800" dirty="0" smtClean="0"/>
              <a:t>ADS</a:t>
            </a:r>
            <a:r>
              <a:rPr lang="he-IL" sz="1800" dirty="0" smtClean="0"/>
              <a:t>:</a:t>
            </a:r>
          </a:p>
          <a:p>
            <a:endParaRPr lang="he-IL" sz="1800" dirty="0" smtClean="0"/>
          </a:p>
          <a:p>
            <a:endParaRPr lang="he-IL" sz="1800" b="1" dirty="0"/>
          </a:p>
        </p:txBody>
      </p:sp>
      <p:pic>
        <p:nvPicPr>
          <p:cNvPr id="5" name="גרפיקה1"/>
          <p:cNvPicPr/>
          <p:nvPr/>
        </p:nvPicPr>
        <p:blipFill rotWithShape="1">
          <a:blip r:embed="rId3"/>
          <a:srcRect l="7219" t="668" r="954" b="-670"/>
          <a:stretch/>
        </p:blipFill>
        <p:spPr>
          <a:xfrm rot="16200000">
            <a:off x="4009950" y="89460"/>
            <a:ext cx="4576590" cy="8960490"/>
          </a:xfrm>
          <a:prstGeom prst="rect">
            <a:avLst/>
          </a:prstGeom>
          <a:noFill/>
          <a:ln>
            <a:noFill/>
            <a:prstDash/>
          </a:ln>
        </p:spPr>
      </p:pic>
    </p:spTree>
    <p:extLst>
      <p:ext uri="{BB962C8B-B14F-4D97-AF65-F5344CB8AC3E}">
        <p14:creationId xmlns:p14="http://schemas.microsoft.com/office/powerpoint/2010/main" val="296287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1"/>
            <a:ext cx="9905998" cy="906040"/>
          </a:xfrm>
        </p:spPr>
        <p:txBody>
          <a:bodyPr>
            <a:normAutofit/>
          </a:bodyPr>
          <a:lstStyle/>
          <a:p>
            <a:r>
              <a:rPr lang="he-IL" sz="4800" dirty="0"/>
              <a:t>מבנה </a:t>
            </a:r>
            <a:r>
              <a:rPr lang="he-IL" sz="4800" dirty="0" smtClean="0"/>
              <a:t>הרכיב ומסלול האות-המשך</a:t>
            </a:r>
            <a:endParaRPr lang="he-IL" sz="4800" dirty="0"/>
          </a:p>
        </p:txBody>
      </p:sp>
      <p:sp>
        <p:nvSpPr>
          <p:cNvPr id="3" name="מציין מיקום תוכן 2"/>
          <p:cNvSpPr>
            <a:spLocks noGrp="1"/>
          </p:cNvSpPr>
          <p:nvPr>
            <p:ph idx="1"/>
          </p:nvPr>
        </p:nvSpPr>
        <p:spPr>
          <a:xfrm>
            <a:off x="1141411" y="685801"/>
            <a:ext cx="9905999" cy="5613400"/>
          </a:xfrm>
        </p:spPr>
        <p:txBody>
          <a:bodyPr>
            <a:normAutofit/>
          </a:bodyPr>
          <a:lstStyle/>
          <a:p>
            <a:r>
              <a:rPr lang="he-IL" sz="1800" dirty="0" smtClean="0"/>
              <a:t>בתוך ה</a:t>
            </a:r>
            <a:r>
              <a:rPr lang="en-US" sz="1800" dirty="0" smtClean="0"/>
              <a:t>ADS</a:t>
            </a:r>
            <a:r>
              <a:rPr lang="he-IL" sz="1800" dirty="0" smtClean="0"/>
              <a:t> האותות בכל ערוץ בנפרד עוברים מספר תחנות: </a:t>
            </a:r>
          </a:p>
          <a:p>
            <a:pPr marL="914400" lvl="1" indent="-457200">
              <a:buAutoNum type="arabicParenR"/>
            </a:pPr>
            <a:r>
              <a:rPr lang="he-IL" sz="1400" dirty="0" smtClean="0"/>
              <a:t>סינון </a:t>
            </a:r>
            <a:r>
              <a:rPr lang="en-US" sz="1400" dirty="0" smtClean="0"/>
              <a:t>EMI</a:t>
            </a:r>
            <a:r>
              <a:rPr lang="he-IL" sz="1400" dirty="0" smtClean="0"/>
              <a:t> המנקה את האות מרעש אלקטרומגנטי שמקורו בערוץ הפיזי</a:t>
            </a:r>
          </a:p>
          <a:p>
            <a:pPr marL="914400" lvl="1" indent="-457200">
              <a:buAutoNum type="arabicParenR"/>
            </a:pPr>
            <a:r>
              <a:rPr lang="he-IL" sz="1400" dirty="0" smtClean="0"/>
              <a:t>בחירת </a:t>
            </a:r>
            <a:r>
              <a:rPr lang="he-IL" sz="1400" dirty="0" err="1" smtClean="0"/>
              <a:t>קונפיגורצית</a:t>
            </a:r>
            <a:r>
              <a:rPr lang="he-IL" sz="1400" dirty="0" smtClean="0"/>
              <a:t> כל ערוץ ע"י </a:t>
            </a:r>
            <a:r>
              <a:rPr lang="en-US" sz="1400" dirty="0" smtClean="0"/>
              <a:t>MUX</a:t>
            </a:r>
            <a:r>
              <a:rPr lang="he-IL" sz="1400" dirty="0" smtClean="0"/>
              <a:t> המשמש כרכיב בקרה הניתן לשליטה ע"י המשתמש ומאפשר בחירה בין אותות שונים כגון אות מאלקטרודה, אות </a:t>
            </a:r>
            <a:r>
              <a:rPr lang="en-US" sz="1400" dirty="0" smtClean="0"/>
              <a:t>TEST</a:t>
            </a:r>
            <a:r>
              <a:rPr lang="he-IL" sz="1400" dirty="0" smtClean="0"/>
              <a:t>, אות ממעגל ה</a:t>
            </a:r>
            <a:r>
              <a:rPr lang="en-US" sz="1400" dirty="0" smtClean="0"/>
              <a:t>RLD</a:t>
            </a:r>
            <a:r>
              <a:rPr lang="he-IL" sz="1400" dirty="0" smtClean="0"/>
              <a:t>, אות מדידת טמפרטורה, אות לצורך מדידות רעש ועוד. </a:t>
            </a:r>
          </a:p>
          <a:p>
            <a:pPr marL="914400" lvl="1" indent="-457200">
              <a:buAutoNum type="arabicParenR"/>
            </a:pPr>
            <a:r>
              <a:rPr lang="he-IL" sz="1400" dirty="0" smtClean="0"/>
              <a:t>מעבר כל ערוץ ב </a:t>
            </a:r>
            <a:r>
              <a:rPr lang="en-US" sz="1400" dirty="0" smtClean="0"/>
              <a:t>PGA</a:t>
            </a:r>
            <a:r>
              <a:rPr lang="he-IL" sz="1400" dirty="0" smtClean="0"/>
              <a:t> המגביר את האות באחד מ7 ערכים קבעים מראש וניתנים לבחירה</a:t>
            </a:r>
          </a:p>
          <a:p>
            <a:pPr marL="914400" lvl="1" indent="-457200">
              <a:buAutoNum type="arabicParenR"/>
            </a:pPr>
            <a:r>
              <a:rPr lang="he-IL" sz="1400" dirty="0" smtClean="0"/>
              <a:t>מעבר בממיר </a:t>
            </a:r>
            <a:r>
              <a:rPr lang="en-US" sz="1400" dirty="0" smtClean="0"/>
              <a:t>ADC</a:t>
            </a:r>
            <a:r>
              <a:rPr lang="he-IL" sz="1400" dirty="0" smtClean="0"/>
              <a:t> שבו האת נדגם ומומר לדיגיטלי ועובר דרך פילטר דצימציה. </a:t>
            </a:r>
          </a:p>
          <a:p>
            <a:pPr>
              <a:lnSpc>
                <a:spcPct val="100000"/>
              </a:lnSpc>
            </a:pPr>
            <a:r>
              <a:rPr lang="he-IL" sz="1800" dirty="0" smtClean="0"/>
              <a:t>לאחר מכן עובר האות דרך </a:t>
            </a:r>
            <a:r>
              <a:rPr lang="en-US" sz="1800" dirty="0" smtClean="0"/>
              <a:t>SPI</a:t>
            </a:r>
            <a:r>
              <a:rPr lang="he-IL" sz="1800" dirty="0" smtClean="0"/>
              <a:t> אל </a:t>
            </a:r>
          </a:p>
          <a:p>
            <a:pPr marL="0" indent="0">
              <a:lnSpc>
                <a:spcPct val="100000"/>
              </a:lnSpc>
              <a:buNone/>
            </a:pPr>
            <a:r>
              <a:rPr lang="he-IL" sz="1800" dirty="0"/>
              <a:t> </a:t>
            </a:r>
            <a:r>
              <a:rPr lang="he-IL" sz="1800" dirty="0" smtClean="0"/>
              <a:t>   ה </a:t>
            </a:r>
            <a:r>
              <a:rPr lang="en-US" sz="1800" dirty="0" smtClean="0"/>
              <a:t>MSP430</a:t>
            </a:r>
            <a:r>
              <a:rPr lang="he-IL" sz="1800" dirty="0" smtClean="0"/>
              <a:t> ושם הוא עובר עיבוד </a:t>
            </a:r>
          </a:p>
          <a:p>
            <a:pPr marL="0" indent="0">
              <a:lnSpc>
                <a:spcPct val="100000"/>
              </a:lnSpc>
              <a:buNone/>
            </a:pPr>
            <a:r>
              <a:rPr lang="he-IL" sz="1800" dirty="0" smtClean="0"/>
              <a:t>    דיגיטלי נוסף לפי רצון המשתמש. </a:t>
            </a:r>
            <a:endParaRPr lang="he-IL" sz="1800" dirty="0"/>
          </a:p>
          <a:p>
            <a:pPr marL="0" indent="0">
              <a:lnSpc>
                <a:spcPct val="100000"/>
              </a:lnSpc>
              <a:buNone/>
            </a:pPr>
            <a:r>
              <a:rPr lang="he-IL" sz="1800" dirty="0" smtClean="0"/>
              <a:t>    לבחירת המשתמש 3 סוגי מסננים:</a:t>
            </a:r>
          </a:p>
          <a:p>
            <a:pPr marL="800100" lvl="1" indent="-342900">
              <a:lnSpc>
                <a:spcPct val="100000"/>
              </a:lnSpc>
              <a:buAutoNum type="arabicParenR"/>
            </a:pPr>
            <a:r>
              <a:rPr lang="he-IL" sz="1400" dirty="0" smtClean="0"/>
              <a:t>מסנן </a:t>
            </a:r>
            <a:r>
              <a:rPr lang="en-US" sz="1400" dirty="0" smtClean="0"/>
              <a:t>IIR</a:t>
            </a:r>
            <a:r>
              <a:rPr lang="he-IL" sz="1400" dirty="0" smtClean="0"/>
              <a:t> מסדר ראשון שתפקידו </a:t>
            </a:r>
          </a:p>
          <a:p>
            <a:pPr marL="457200" lvl="1" indent="0">
              <a:lnSpc>
                <a:spcPct val="100000"/>
              </a:lnSpc>
              <a:buNone/>
            </a:pPr>
            <a:r>
              <a:rPr lang="he-IL" sz="1400" dirty="0" smtClean="0"/>
              <a:t>       להסיר את רכיב ה</a:t>
            </a:r>
            <a:r>
              <a:rPr lang="en-US" sz="1400" dirty="0" smtClean="0"/>
              <a:t>DC</a:t>
            </a:r>
            <a:endParaRPr lang="he-IL" sz="1400" dirty="0" smtClean="0"/>
          </a:p>
          <a:p>
            <a:pPr marL="800100" lvl="1" indent="-342900">
              <a:lnSpc>
                <a:spcPct val="100000"/>
              </a:lnSpc>
              <a:buAutoNum type="arabicParenR" startAt="2"/>
            </a:pPr>
            <a:r>
              <a:rPr lang="he-IL" sz="1400" dirty="0" smtClean="0"/>
              <a:t>מסנן </a:t>
            </a:r>
            <a:r>
              <a:rPr lang="en-US" sz="1400" dirty="0" smtClean="0"/>
              <a:t>MBP</a:t>
            </a:r>
            <a:r>
              <a:rPr lang="he-IL" sz="1400" dirty="0" smtClean="0"/>
              <a:t> מסדר 161 בנוי ע"י חלון</a:t>
            </a:r>
          </a:p>
          <a:p>
            <a:pPr marL="457200" lvl="1" indent="0">
              <a:lnSpc>
                <a:spcPct val="100000"/>
              </a:lnSpc>
              <a:buNone/>
            </a:pPr>
            <a:r>
              <a:rPr lang="he-IL" sz="1400" dirty="0"/>
              <a:t> </a:t>
            </a:r>
            <a:r>
              <a:rPr lang="he-IL" sz="1400" dirty="0" smtClean="0"/>
              <a:t>      </a:t>
            </a:r>
            <a:r>
              <a:rPr lang="en-US" sz="1400" dirty="0" smtClean="0"/>
              <a:t>Hamming</a:t>
            </a:r>
            <a:r>
              <a:rPr lang="he-IL" sz="1400" dirty="0" smtClean="0"/>
              <a:t> ובעל חריץ ב50</a:t>
            </a:r>
            <a:r>
              <a:rPr lang="en-US" sz="1400" dirty="0" smtClean="0"/>
              <a:t>Hz</a:t>
            </a:r>
            <a:r>
              <a:rPr lang="he-IL" sz="1400" dirty="0" smtClean="0"/>
              <a:t> ו</a:t>
            </a:r>
            <a:r>
              <a:rPr lang="en-US" sz="1400" dirty="0" smtClean="0"/>
              <a:t>CO</a:t>
            </a:r>
            <a:r>
              <a:rPr lang="he-IL" sz="1400" dirty="0" smtClean="0"/>
              <a:t> חד</a:t>
            </a:r>
          </a:p>
          <a:p>
            <a:pPr marL="457200" lvl="1" indent="0">
              <a:lnSpc>
                <a:spcPct val="100000"/>
              </a:lnSpc>
              <a:buNone/>
            </a:pPr>
            <a:r>
              <a:rPr lang="he-IL" sz="1400" dirty="0"/>
              <a:t> </a:t>
            </a:r>
            <a:r>
              <a:rPr lang="he-IL" sz="1400" dirty="0" smtClean="0"/>
              <a:t>      ב150</a:t>
            </a:r>
            <a:r>
              <a:rPr lang="en-US" sz="1400" dirty="0" smtClean="0"/>
              <a:t>Hz</a:t>
            </a:r>
            <a:r>
              <a:rPr lang="he-IL" sz="1400" dirty="0" smtClean="0"/>
              <a:t> </a:t>
            </a:r>
          </a:p>
          <a:p>
            <a:pPr marL="800100" lvl="1" indent="-342900">
              <a:lnSpc>
                <a:spcPct val="100000"/>
              </a:lnSpc>
              <a:buAutoNum type="arabicParenR" startAt="3"/>
            </a:pPr>
            <a:r>
              <a:rPr lang="he-IL" sz="1400" dirty="0" smtClean="0"/>
              <a:t>מסנן </a:t>
            </a:r>
            <a:r>
              <a:rPr lang="en-US" sz="1400" dirty="0" smtClean="0"/>
              <a:t>BP</a:t>
            </a:r>
            <a:r>
              <a:rPr lang="he-IL" sz="1400" dirty="0" smtClean="0"/>
              <a:t> בעל פס העברה בין 0.67</a:t>
            </a:r>
            <a:r>
              <a:rPr lang="en-US" sz="1400" dirty="0" smtClean="0"/>
              <a:t>Hz</a:t>
            </a:r>
            <a:r>
              <a:rPr lang="he-IL" sz="1400" dirty="0" smtClean="0"/>
              <a:t> </a:t>
            </a:r>
          </a:p>
          <a:p>
            <a:pPr marL="457200" lvl="1" indent="0">
              <a:lnSpc>
                <a:spcPct val="100000"/>
              </a:lnSpc>
              <a:buNone/>
            </a:pPr>
            <a:r>
              <a:rPr lang="he-IL" sz="1400" dirty="0"/>
              <a:t> </a:t>
            </a:r>
            <a:r>
              <a:rPr lang="he-IL" sz="1400" dirty="0" smtClean="0"/>
              <a:t>      ל 40</a:t>
            </a:r>
            <a:r>
              <a:rPr lang="en-US" sz="1400" dirty="0" smtClean="0"/>
              <a:t>Hz</a:t>
            </a:r>
            <a:endParaRPr lang="he-IL" sz="1400" dirty="0" smtClean="0"/>
          </a:p>
          <a:p>
            <a:pPr marL="457200" lvl="1" indent="0">
              <a:lnSpc>
                <a:spcPct val="100000"/>
              </a:lnSpc>
              <a:buNone/>
            </a:pPr>
            <a:endParaRPr lang="he-IL" sz="1800" dirty="0" smtClean="0"/>
          </a:p>
        </p:txBody>
      </p:sp>
      <p:pic>
        <p:nvPicPr>
          <p:cNvPr id="4" name="גרפיקה16"/>
          <p:cNvPicPr/>
          <p:nvPr/>
        </p:nvPicPr>
        <p:blipFill rotWithShape="1">
          <a:blip r:embed="rId3">
            <a:alphaModFix/>
          </a:blip>
          <a:srcRect l="1875" t="5829" r="3385" b="7443"/>
          <a:stretch/>
        </p:blipFill>
        <p:spPr>
          <a:xfrm>
            <a:off x="400230" y="2916000"/>
            <a:ext cx="7006410" cy="3804840"/>
          </a:xfrm>
          <a:prstGeom prst="rect">
            <a:avLst/>
          </a:prstGeom>
          <a:noFill/>
          <a:ln>
            <a:noFill/>
            <a:prstDash/>
          </a:ln>
        </p:spPr>
      </p:pic>
    </p:spTree>
    <p:extLst>
      <p:ext uri="{BB962C8B-B14F-4D97-AF65-F5344CB8AC3E}">
        <p14:creationId xmlns:p14="http://schemas.microsoft.com/office/powerpoint/2010/main" val="3269890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780309"/>
          </a:xfrm>
        </p:spPr>
        <p:txBody>
          <a:bodyPr>
            <a:normAutofit/>
          </a:bodyPr>
          <a:lstStyle/>
          <a:p>
            <a:r>
              <a:rPr lang="he-IL" sz="4800" dirty="0"/>
              <a:t>מבנה </a:t>
            </a:r>
            <a:r>
              <a:rPr lang="he-IL" sz="4800" dirty="0" smtClean="0"/>
              <a:t>הרכיב ומסלול האות-המשך</a:t>
            </a:r>
            <a:endParaRPr lang="he-IL" sz="4800" dirty="0"/>
          </a:p>
        </p:txBody>
      </p:sp>
      <p:sp>
        <p:nvSpPr>
          <p:cNvPr id="3" name="מציין מיקום תוכן 2"/>
          <p:cNvSpPr>
            <a:spLocks noGrp="1"/>
          </p:cNvSpPr>
          <p:nvPr>
            <p:ph idx="1"/>
          </p:nvPr>
        </p:nvSpPr>
        <p:spPr>
          <a:xfrm>
            <a:off x="1141411" y="651511"/>
            <a:ext cx="9905999" cy="5647690"/>
          </a:xfrm>
        </p:spPr>
        <p:txBody>
          <a:bodyPr>
            <a:normAutofit/>
          </a:bodyPr>
          <a:lstStyle/>
          <a:p>
            <a:r>
              <a:rPr lang="he-IL" sz="1800" dirty="0" smtClean="0"/>
              <a:t>לאחר הסינון הדיגיטלי האות מחולק </a:t>
            </a:r>
            <a:r>
              <a:rPr lang="he-IL" sz="1800" dirty="0" err="1" smtClean="0"/>
              <a:t>לפקטות</a:t>
            </a:r>
            <a:r>
              <a:rPr lang="he-IL" sz="1800" dirty="0" smtClean="0"/>
              <a:t> לצורך מעבר אל מחוץ ללוח אל מערכות המשך. מספר </a:t>
            </a:r>
            <a:r>
              <a:rPr lang="he-IL" sz="1800" dirty="0" err="1" smtClean="0"/>
              <a:t>הפקטות</a:t>
            </a:r>
            <a:r>
              <a:rPr lang="he-IL" sz="1800" dirty="0" smtClean="0"/>
              <a:t> וגודלן משתנה כפונקציה של מצב הפעולה עליו פועל ה</a:t>
            </a:r>
            <a:r>
              <a:rPr lang="en-US" sz="1800" dirty="0" smtClean="0"/>
              <a:t>ADS</a:t>
            </a:r>
            <a:r>
              <a:rPr lang="he-IL" sz="1800" dirty="0" smtClean="0"/>
              <a:t>. </a:t>
            </a:r>
          </a:p>
          <a:p>
            <a:pPr marL="457200" lvl="1" indent="0">
              <a:buNone/>
            </a:pPr>
            <a:r>
              <a:rPr lang="he-IL" sz="1600" dirty="0" smtClean="0"/>
              <a:t>1)במצב </a:t>
            </a:r>
            <a:r>
              <a:rPr lang="en-US" sz="1600" dirty="0" smtClean="0"/>
              <a:t>ACQUISITION</a:t>
            </a:r>
            <a:r>
              <a:rPr lang="he-IL" sz="1600" dirty="0" smtClean="0"/>
              <a:t> נדגם מספר קבוע מראש של דגימות. במצב זה בכל ערוץ מיוצרות 8 דגימות באורך 24 ביט ואליהן מוסף </a:t>
            </a:r>
            <a:r>
              <a:rPr lang="en-US" sz="1600" dirty="0" smtClean="0"/>
              <a:t>HEADER</a:t>
            </a:r>
            <a:r>
              <a:rPr lang="he-IL" sz="1600" dirty="0" smtClean="0"/>
              <a:t> המכיל סמני תחילת וסוף </a:t>
            </a:r>
            <a:r>
              <a:rPr lang="he-IL" sz="1600" dirty="0" err="1" smtClean="0"/>
              <a:t>פקטה</a:t>
            </a:r>
            <a:r>
              <a:rPr lang="he-IL" sz="1600" dirty="0" smtClean="0"/>
              <a:t> ומידע על דופק וטמפרטורה. האורך הכולל של </a:t>
            </a:r>
            <a:r>
              <a:rPr lang="he-IL" sz="1600" dirty="0" err="1" smtClean="0"/>
              <a:t>פקטה</a:t>
            </a:r>
            <a:r>
              <a:rPr lang="he-IL" sz="1600" dirty="0" smtClean="0"/>
              <a:t> הוא </a:t>
            </a:r>
            <a:r>
              <a:rPr lang="en-US" sz="1600" dirty="0" smtClean="0"/>
              <a:t>54byte</a:t>
            </a:r>
            <a:endParaRPr lang="he-IL" sz="1600" dirty="0" smtClean="0"/>
          </a:p>
          <a:p>
            <a:pPr marL="457200" lvl="1" indent="0">
              <a:buNone/>
            </a:pPr>
            <a:r>
              <a:rPr lang="he-IL" sz="1600" dirty="0" smtClean="0"/>
              <a:t>2)במצב </a:t>
            </a:r>
            <a:r>
              <a:rPr lang="en-US" sz="1600" dirty="0" smtClean="0"/>
              <a:t>LIVE STREAMING</a:t>
            </a:r>
            <a:r>
              <a:rPr lang="he-IL" sz="1600" dirty="0" smtClean="0"/>
              <a:t> הדגימה היא המשכית והדגימות נשלחות ברגע שהן מוכנות. </a:t>
            </a:r>
            <a:r>
              <a:rPr lang="he-IL" sz="1600" dirty="0"/>
              <a:t>במצב זה בכל ערוץ מיוצרות </a:t>
            </a:r>
            <a:r>
              <a:rPr lang="he-IL" sz="1600" dirty="0" smtClean="0"/>
              <a:t>14 </a:t>
            </a:r>
            <a:r>
              <a:rPr lang="he-IL" sz="1600" dirty="0"/>
              <a:t>דגימות באורך </a:t>
            </a:r>
            <a:r>
              <a:rPr lang="he-IL" sz="1600" dirty="0" smtClean="0"/>
              <a:t>16 </a:t>
            </a:r>
            <a:r>
              <a:rPr lang="he-IL" sz="1600" dirty="0"/>
              <a:t>ביט </a:t>
            </a:r>
            <a:r>
              <a:rPr lang="he-IL" sz="1600" dirty="0" smtClean="0"/>
              <a:t>ואליהן </a:t>
            </a:r>
            <a:r>
              <a:rPr lang="he-IL" sz="1600" dirty="0"/>
              <a:t>מוסף </a:t>
            </a:r>
            <a:r>
              <a:rPr lang="en-US" sz="1600" dirty="0"/>
              <a:t>HEADER</a:t>
            </a:r>
            <a:r>
              <a:rPr lang="he-IL" sz="1600" dirty="0"/>
              <a:t> המכיל סמני תחילת וסוף </a:t>
            </a:r>
            <a:r>
              <a:rPr lang="he-IL" sz="1600" dirty="0" err="1"/>
              <a:t>פקטה</a:t>
            </a:r>
            <a:r>
              <a:rPr lang="he-IL" sz="1600" dirty="0"/>
              <a:t> ומידע על דופק וטמפרטורה. האורך הכולל של </a:t>
            </a:r>
            <a:r>
              <a:rPr lang="he-IL" sz="1600" dirty="0" err="1"/>
              <a:t>פקטה</a:t>
            </a:r>
            <a:r>
              <a:rPr lang="he-IL" sz="1600" dirty="0"/>
              <a:t> הוא </a:t>
            </a:r>
            <a:r>
              <a:rPr lang="en-US" sz="1600" dirty="0" smtClean="0"/>
              <a:t>63byte</a:t>
            </a:r>
            <a:endParaRPr lang="he-IL" sz="1600" dirty="0" smtClean="0"/>
          </a:p>
          <a:p>
            <a:pPr marL="0" indent="0">
              <a:buNone/>
            </a:pPr>
            <a:r>
              <a:rPr lang="he-IL" sz="1800" dirty="0" smtClean="0"/>
              <a:t>על מנת לפענח את המידע עלינו להוריד 5</a:t>
            </a:r>
            <a:r>
              <a:rPr lang="en-US" sz="1800" dirty="0" smtClean="0"/>
              <a:t>byte</a:t>
            </a:r>
            <a:r>
              <a:rPr lang="he-IL" sz="1800" dirty="0" smtClean="0"/>
              <a:t> מראש </a:t>
            </a:r>
            <a:r>
              <a:rPr lang="he-IL" sz="1800" dirty="0" err="1" smtClean="0"/>
              <a:t>הפקטה</a:t>
            </a:r>
            <a:r>
              <a:rPr lang="he-IL" sz="1800" dirty="0" smtClean="0"/>
              <a:t> ו2</a:t>
            </a:r>
            <a:r>
              <a:rPr lang="en-US" sz="1800" dirty="0" smtClean="0"/>
              <a:t>byte</a:t>
            </a:r>
            <a:r>
              <a:rPr lang="he-IL" sz="1800" dirty="0" smtClean="0"/>
              <a:t> מזנבה. כמו כן עלינו להפוך את סדר ההגעה של </a:t>
            </a:r>
            <a:r>
              <a:rPr lang="he-IL" sz="1800" dirty="0" err="1" smtClean="0"/>
              <a:t>הפקטה</a:t>
            </a:r>
            <a:r>
              <a:rPr lang="he-IL" sz="1800" dirty="0" smtClean="0"/>
              <a:t> משום ששיטת השידור משדרת </a:t>
            </a:r>
            <a:r>
              <a:rPr lang="en-US" sz="1800" dirty="0" smtClean="0"/>
              <a:t>MSB</a:t>
            </a:r>
            <a:r>
              <a:rPr lang="he-IL" sz="1800" dirty="0" smtClean="0"/>
              <a:t> תחילה, ולהפריד את הדגימות של שני הערוצים.</a:t>
            </a:r>
          </a:p>
          <a:p>
            <a:r>
              <a:rPr lang="he-IL" sz="1800" dirty="0" smtClean="0"/>
              <a:t>להלן דוגמת אות שהוקלטה על ידי האפליקציה במסופקת ע"י </a:t>
            </a:r>
            <a:r>
              <a:rPr lang="en-US" sz="1800" dirty="0" smtClean="0"/>
              <a:t>TI</a:t>
            </a:r>
            <a:r>
              <a:rPr lang="he-IL" sz="1800" dirty="0" smtClean="0"/>
              <a:t> לצורך פיתוח:</a:t>
            </a:r>
            <a:endParaRPr lang="he-IL" sz="1600" dirty="0" smtClean="0"/>
          </a:p>
          <a:p>
            <a:pPr marL="0" indent="0">
              <a:buNone/>
            </a:pPr>
            <a:r>
              <a:rPr lang="he-IL" sz="1600" dirty="0"/>
              <a:t> </a:t>
            </a:r>
            <a:r>
              <a:rPr lang="he-IL" sz="1600" dirty="0" smtClean="0"/>
              <a:t>   כפונקציה של צורת חיבור האלקטרודות, ניתן לדעת לאיזה כיוון </a:t>
            </a:r>
          </a:p>
          <a:p>
            <a:pPr marL="0" indent="0">
              <a:buNone/>
            </a:pPr>
            <a:r>
              <a:rPr lang="he-IL" sz="1600" dirty="0"/>
              <a:t> </a:t>
            </a:r>
            <a:r>
              <a:rPr lang="he-IL" sz="1600" dirty="0" smtClean="0"/>
              <a:t>   העין זזה משום שתזוזה לכיוון אחד תוקלט כשלילית ואילו </a:t>
            </a:r>
          </a:p>
          <a:p>
            <a:pPr marL="0" indent="0">
              <a:buNone/>
            </a:pPr>
            <a:r>
              <a:rPr lang="he-IL" sz="1600" dirty="0"/>
              <a:t> </a:t>
            </a:r>
            <a:r>
              <a:rPr lang="he-IL" sz="1600" dirty="0" smtClean="0"/>
              <a:t>   התנועה ההפוכה תוקלט כחיובית. </a:t>
            </a:r>
            <a:endParaRPr lang="he-IL" sz="1800" dirty="0"/>
          </a:p>
        </p:txBody>
      </p:sp>
      <p:pic>
        <p:nvPicPr>
          <p:cNvPr id="4" name="תמונה 3"/>
          <p:cNvPicPr>
            <a:picLocks noChangeAspect="1"/>
          </p:cNvPicPr>
          <p:nvPr/>
        </p:nvPicPr>
        <p:blipFill rotWithShape="1">
          <a:blip r:embed="rId3"/>
          <a:srcRect l="6948" t="25184" r="37111" b="23641"/>
          <a:stretch/>
        </p:blipFill>
        <p:spPr>
          <a:xfrm>
            <a:off x="1275569" y="4152309"/>
            <a:ext cx="4564565" cy="2614251"/>
          </a:xfrm>
          <a:prstGeom prst="rect">
            <a:avLst/>
          </a:prstGeom>
        </p:spPr>
      </p:pic>
    </p:spTree>
    <p:extLst>
      <p:ext uri="{BB962C8B-B14F-4D97-AF65-F5344CB8AC3E}">
        <p14:creationId xmlns:p14="http://schemas.microsoft.com/office/powerpoint/2010/main" val="252375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837460"/>
          </a:xfrm>
        </p:spPr>
        <p:txBody>
          <a:bodyPr>
            <a:normAutofit/>
          </a:bodyPr>
          <a:lstStyle/>
          <a:p>
            <a:r>
              <a:rPr lang="he-IL" sz="4800" dirty="0" smtClean="0"/>
              <a:t>בעיות בהווה</a:t>
            </a:r>
            <a:endParaRPr lang="he-IL" sz="4800" dirty="0"/>
          </a:p>
        </p:txBody>
      </p:sp>
      <p:sp>
        <p:nvSpPr>
          <p:cNvPr id="3" name="מציין מיקום תוכן 2"/>
          <p:cNvSpPr>
            <a:spLocks noGrp="1"/>
          </p:cNvSpPr>
          <p:nvPr>
            <p:ph idx="1"/>
          </p:nvPr>
        </p:nvSpPr>
        <p:spPr>
          <a:xfrm>
            <a:off x="1141411" y="788671"/>
            <a:ext cx="9905999" cy="1920239"/>
          </a:xfrm>
        </p:spPr>
        <p:txBody>
          <a:bodyPr>
            <a:normAutofit/>
          </a:bodyPr>
          <a:lstStyle/>
          <a:p>
            <a:r>
              <a:rPr lang="he-IL" sz="2000" dirty="0" smtClean="0"/>
              <a:t>חוסר יכולת לצרוב גרסת </a:t>
            </a:r>
            <a:r>
              <a:rPr lang="en-US" sz="2000" dirty="0" smtClean="0"/>
              <a:t>firmware</a:t>
            </a:r>
            <a:r>
              <a:rPr lang="he-IL" sz="2000" dirty="0" smtClean="0"/>
              <a:t> שונה או לעשות בה שינויים עקב הבדלים בי גרסאות תכנה.</a:t>
            </a:r>
          </a:p>
          <a:p>
            <a:r>
              <a:rPr lang="he-IL" sz="2000" dirty="0" smtClean="0"/>
              <a:t>שינויים בין תרשימי החומרה ובין הרכיבים המותקנים בפועל</a:t>
            </a:r>
          </a:p>
          <a:p>
            <a:r>
              <a:rPr lang="he-IL" sz="2000" dirty="0" smtClean="0"/>
              <a:t>מדידות רעש במערכת של </a:t>
            </a:r>
            <a:r>
              <a:rPr lang="en-US" sz="2000" dirty="0" smtClean="0"/>
              <a:t>ADI</a:t>
            </a:r>
            <a:r>
              <a:rPr lang="he-IL" sz="2000" dirty="0" smtClean="0"/>
              <a:t> על אנשים שונים מניבה חתימות רעש שונות בעלות תוחלת ושונות שונות, דבר העלול להקשות על שימוש ברעש על מנת לזהות שינויים באות המסמלים תזוזה. </a:t>
            </a:r>
          </a:p>
          <a:p>
            <a:pPr marL="0" indent="0">
              <a:buNone/>
            </a:pPr>
            <a:endParaRPr lang="he-IL" sz="2000" dirty="0"/>
          </a:p>
        </p:txBody>
      </p:sp>
      <p:sp>
        <p:nvSpPr>
          <p:cNvPr id="4" name="כותרת 1"/>
          <p:cNvSpPr txBox="1">
            <a:spLocks/>
          </p:cNvSpPr>
          <p:nvPr/>
        </p:nvSpPr>
        <p:spPr>
          <a:xfrm>
            <a:off x="1141412" y="2960370"/>
            <a:ext cx="9905998" cy="837460"/>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he-IL" sz="4800" dirty="0" smtClean="0"/>
              <a:t>דרכי התמודדות</a:t>
            </a:r>
            <a:endParaRPr lang="he-IL" sz="4800" dirty="0"/>
          </a:p>
        </p:txBody>
      </p:sp>
      <p:sp>
        <p:nvSpPr>
          <p:cNvPr id="6" name="מציין מיקום תוכן 2"/>
          <p:cNvSpPr txBox="1">
            <a:spLocks/>
          </p:cNvSpPr>
          <p:nvPr/>
        </p:nvSpPr>
        <p:spPr>
          <a:xfrm>
            <a:off x="1141411" y="3740680"/>
            <a:ext cx="9905999" cy="1920239"/>
          </a:xfrm>
          <a:prstGeom prst="rect">
            <a:avLst/>
          </a:prstGeom>
        </p:spPr>
        <p:txBody>
          <a:bodyPr vert="horz" lIns="91440" tIns="45720" rIns="91440" bIns="45720" rtlCol="0">
            <a:normAutofit fontScale="85000" lnSpcReduction="10000"/>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he-IL" sz="2000" dirty="0" smtClean="0"/>
              <a:t>אנו נמצאים בתהליך התייעצות עם נציגי </a:t>
            </a:r>
            <a:r>
              <a:rPr lang="en-US" sz="2000" dirty="0" smtClean="0"/>
              <a:t>TI</a:t>
            </a:r>
            <a:r>
              <a:rPr lang="he-IL" sz="2000" dirty="0" smtClean="0"/>
              <a:t> כדי לפתור את בעיות התאימות</a:t>
            </a:r>
          </a:p>
          <a:p>
            <a:r>
              <a:rPr lang="he-IL" sz="2000" dirty="0" smtClean="0"/>
              <a:t>מיפינו את השינויים ונחשב את השינויים בפונקציות התמסורת ובתדרי הברך שלהן כדי לקחת זאת בחשבון.</a:t>
            </a:r>
          </a:p>
          <a:p>
            <a:r>
              <a:rPr lang="he-IL" sz="2000" dirty="0" smtClean="0"/>
              <a:t>נערוך ניסויים נוספים כדי לקבוע האם לרעש סממנים משותפים בים אנשים או טווחי שינוי שניתן לעקוב אחריהם. אם לא ניתן יהיה לעקוף את הבעיה תידרש </a:t>
            </a:r>
            <a:r>
              <a:rPr lang="he-IL" sz="2000" dirty="0" err="1" smtClean="0"/>
              <a:t>קליברציה</a:t>
            </a:r>
            <a:r>
              <a:rPr lang="he-IL" sz="2000" dirty="0" smtClean="0"/>
              <a:t> של המערכת וכל אפליקציית קצה שתיבנה בהמשך עבור כל משתמש לו נועדה בנפרד. </a:t>
            </a:r>
            <a:endParaRPr lang="he-IL" sz="2000" dirty="0"/>
          </a:p>
        </p:txBody>
      </p:sp>
    </p:spTree>
    <p:extLst>
      <p:ext uri="{BB962C8B-B14F-4D97-AF65-F5344CB8AC3E}">
        <p14:creationId xmlns:p14="http://schemas.microsoft.com/office/powerpoint/2010/main" val="1512113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41412" y="31220"/>
            <a:ext cx="9905998" cy="860320"/>
          </a:xfrm>
        </p:spPr>
        <p:txBody>
          <a:bodyPr>
            <a:normAutofit/>
          </a:bodyPr>
          <a:lstStyle/>
          <a:p>
            <a:r>
              <a:rPr lang="he-IL" sz="4800" dirty="0" smtClean="0"/>
              <a:t>תכניות להמשך עבודה</a:t>
            </a:r>
            <a:endParaRPr lang="he-IL" sz="4800" dirty="0"/>
          </a:p>
        </p:txBody>
      </p:sp>
      <p:sp>
        <p:nvSpPr>
          <p:cNvPr id="3" name="מציין מיקום תוכן 2"/>
          <p:cNvSpPr>
            <a:spLocks noGrp="1"/>
          </p:cNvSpPr>
          <p:nvPr>
            <p:ph idx="1"/>
          </p:nvPr>
        </p:nvSpPr>
        <p:spPr>
          <a:xfrm>
            <a:off x="1141411" y="1100667"/>
            <a:ext cx="9905999" cy="5198533"/>
          </a:xfrm>
        </p:spPr>
        <p:txBody>
          <a:bodyPr>
            <a:normAutofit/>
          </a:bodyPr>
          <a:lstStyle/>
          <a:p>
            <a:r>
              <a:rPr lang="he-IL" sz="2000" dirty="0" smtClean="0"/>
              <a:t>בניית תכנית מטלב הקולטת את </a:t>
            </a:r>
            <a:r>
              <a:rPr lang="he-IL" sz="2000" dirty="0" err="1" smtClean="0"/>
              <a:t>הפקטות</a:t>
            </a:r>
            <a:r>
              <a:rPr lang="he-IL" sz="2000" dirty="0" smtClean="0"/>
              <a:t> מהלוח, מפענחת אותן ומסננת את האותות בצורה מיטבית, ומוצאת תוחלת ושונות לצורך זיהוי כיוון תנועת העין. </a:t>
            </a:r>
            <a:endParaRPr lang="he-IL" sz="2000" dirty="0"/>
          </a:p>
          <a:p>
            <a:r>
              <a:rPr lang="he-IL" sz="2000" dirty="0" smtClean="0"/>
              <a:t>ביצוע ניסויים לצורך הקלטת אותות ובחינת ערכי הרעש וצורת האות עבור אנשים שונים, כמו גם נכונות זיהוי עבור תנועות קטנות. </a:t>
            </a:r>
          </a:p>
          <a:p>
            <a:r>
              <a:rPr lang="he-IL" sz="2000" dirty="0" smtClean="0"/>
              <a:t>בחינת היתכנות לפיתוח אפליקציית קצה עבור אנשים בעלי מוגבלות פיזית.</a:t>
            </a:r>
            <a:endParaRPr lang="he-IL" sz="2000" dirty="0"/>
          </a:p>
        </p:txBody>
      </p:sp>
    </p:spTree>
    <p:extLst>
      <p:ext uri="{BB962C8B-B14F-4D97-AF65-F5344CB8AC3E}">
        <p14:creationId xmlns:p14="http://schemas.microsoft.com/office/powerpoint/2010/main" val="2786209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מעגל">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מעגל</Template>
  <TotalTime>10278</TotalTime>
  <Words>860</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Trebuchet MS</vt:lpstr>
      <vt:lpstr>Tw Cen MT</vt:lpstr>
      <vt:lpstr>מעגל</vt:lpstr>
      <vt:lpstr>פיתוח מערכת דו-ערוצית לניטור תזוזות עיניים בעזרת רכיב ANALOG FRONT-END  של חברת Ti.</vt:lpstr>
      <vt:lpstr>רקע</vt:lpstr>
      <vt:lpstr>הגדרת הפרויקט</vt:lpstr>
      <vt:lpstr>מבנה הרכיב</vt:lpstr>
      <vt:lpstr>מבנה הרכיב ומסלול האות-המשך</vt:lpstr>
      <vt:lpstr>מבנה הרכיב ומסלול האות-המשך</vt:lpstr>
      <vt:lpstr>מבנה הרכיב ומסלול האות-המשך</vt:lpstr>
      <vt:lpstr>בעיות בהווה</vt:lpstr>
      <vt:lpstr>תכניות להמשך עבודה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yael.goldberg@gmail.com</dc:creator>
  <cp:lastModifiedBy>Julia Almog</cp:lastModifiedBy>
  <cp:revision>57</cp:revision>
  <dcterms:created xsi:type="dcterms:W3CDTF">2016-02-09T19:05:54Z</dcterms:created>
  <dcterms:modified xsi:type="dcterms:W3CDTF">2016-02-18T09:46:30Z</dcterms:modified>
</cp:coreProperties>
</file>