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9" r:id="rId2"/>
    <p:sldId id="256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AF5F-2276-44BE-BD16-2E83C77BB701}" type="datetimeFigureOut">
              <a:rPr lang="he-IL" smtClean="0"/>
              <a:t>ט'/אדר א/תשע"ו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F7DA9-9F2B-4D37-BB34-1C3A5C68D6B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58830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AF5F-2276-44BE-BD16-2E83C77BB701}" type="datetimeFigureOut">
              <a:rPr lang="he-IL" smtClean="0"/>
              <a:t>ט'/אדר א/תשע"ו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F7DA9-9F2B-4D37-BB34-1C3A5C68D6B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16347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AF5F-2276-44BE-BD16-2E83C77BB701}" type="datetimeFigureOut">
              <a:rPr lang="he-IL" smtClean="0"/>
              <a:t>ט'/אדר א/תשע"ו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F7DA9-9F2B-4D37-BB34-1C3A5C68D6B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21445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AF5F-2276-44BE-BD16-2E83C77BB701}" type="datetimeFigureOut">
              <a:rPr lang="he-IL" smtClean="0"/>
              <a:t>ט'/אדר א/תשע"ו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F7DA9-9F2B-4D37-BB34-1C3A5C68D6B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63555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AF5F-2276-44BE-BD16-2E83C77BB701}" type="datetimeFigureOut">
              <a:rPr lang="he-IL" smtClean="0"/>
              <a:t>ט'/אדר א/תשע"ו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F7DA9-9F2B-4D37-BB34-1C3A5C68D6B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72205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AF5F-2276-44BE-BD16-2E83C77BB701}" type="datetimeFigureOut">
              <a:rPr lang="he-IL" smtClean="0"/>
              <a:t>ט'/אדר א/תשע"ו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F7DA9-9F2B-4D37-BB34-1C3A5C68D6B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01693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AF5F-2276-44BE-BD16-2E83C77BB701}" type="datetimeFigureOut">
              <a:rPr lang="he-IL" smtClean="0"/>
              <a:t>ט'/אדר א/תשע"ו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F7DA9-9F2B-4D37-BB34-1C3A5C68D6B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88581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AF5F-2276-44BE-BD16-2E83C77BB701}" type="datetimeFigureOut">
              <a:rPr lang="he-IL" smtClean="0"/>
              <a:t>ט'/אדר א/תשע"ו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F7DA9-9F2B-4D37-BB34-1C3A5C68D6B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32723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AF5F-2276-44BE-BD16-2E83C77BB701}" type="datetimeFigureOut">
              <a:rPr lang="he-IL" smtClean="0"/>
              <a:t>ט'/אדר א/תשע"ו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F7DA9-9F2B-4D37-BB34-1C3A5C68D6B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14625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AF5F-2276-44BE-BD16-2E83C77BB701}" type="datetimeFigureOut">
              <a:rPr lang="he-IL" smtClean="0"/>
              <a:t>ט'/אדר א/תשע"ו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F7DA9-9F2B-4D37-BB34-1C3A5C68D6B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78973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AF5F-2276-44BE-BD16-2E83C77BB701}" type="datetimeFigureOut">
              <a:rPr lang="he-IL" smtClean="0"/>
              <a:t>ט'/אדר א/תשע"ו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F7DA9-9F2B-4D37-BB34-1C3A5C68D6B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68606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9CAF5F-2276-44BE-BD16-2E83C77BB701}" type="datetimeFigureOut">
              <a:rPr lang="he-IL" smtClean="0"/>
              <a:t>ט'/אדר א/תשע"ו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1F7DA9-9F2B-4D37-BB34-1C3A5C68D6B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5581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t"/>
          <a:lstStyle/>
          <a:p>
            <a:r>
              <a:rPr lang="he-IL" dirty="0" smtClean="0"/>
              <a:t>אימות פורמלי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he-IL" dirty="0" smtClean="0"/>
              <a:t>במערכת מבוססת ענן</a:t>
            </a:r>
            <a:endParaRPr lang="he-I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dirty="0" smtClean="0"/>
              <a:t>יוני יונה </a:t>
            </a:r>
            <a:r>
              <a:rPr lang="he-IL" dirty="0" err="1" smtClean="0"/>
              <a:t>שלסניגר</a:t>
            </a:r>
            <a:endParaRPr lang="he-IL" dirty="0" smtClean="0"/>
          </a:p>
          <a:p>
            <a:r>
              <a:rPr lang="he-IL" dirty="0" smtClean="0"/>
              <a:t>מנחה: ד"ר הלל </a:t>
            </a:r>
            <a:r>
              <a:rPr lang="he-IL" dirty="0" err="1" smtClean="0"/>
              <a:t>קוגלר</a:t>
            </a:r>
            <a:endParaRPr lang="he-IL" dirty="0" smtClean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513759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ctrTitle"/>
              </p:nvPr>
            </p:nvSpPr>
            <p:spPr>
              <a:xfrm>
                <a:off x="1524000" y="529935"/>
                <a:ext cx="9144000" cy="1466291"/>
              </a:xfrm>
            </p:spPr>
            <p:txBody>
              <a:bodyPr anchor="t">
                <a:normAutofit/>
              </a:bodyPr>
              <a:lstStyle/>
              <a:p>
                <a:pPr algn="l" rtl="0"/>
                <a:r>
                  <a:rPr lang="en-US" sz="4000" b="1" dirty="0"/>
                  <a:t>	</a:t>
                </a:r>
                <a:r>
                  <a:rPr lang="en-US" sz="4000" b="1" dirty="0" smtClean="0"/>
                  <a:t>	</a:t>
                </a:r>
                <a:r>
                  <a:rPr lang="en-US" sz="4000" b="1" u="sng" dirty="0" smtClean="0"/>
                  <a:t>FDS – Fair</a:t>
                </a:r>
                <a:r>
                  <a:rPr lang="en-US" sz="4000" u="sng" dirty="0" smtClean="0"/>
                  <a:t> </a:t>
                </a:r>
                <a:r>
                  <a:rPr lang="en-US" sz="4000" u="sng" dirty="0"/>
                  <a:t>Discrete </a:t>
                </a:r>
                <a:r>
                  <a:rPr lang="en-US" sz="4000" u="sng" dirty="0" smtClean="0"/>
                  <a:t>Systems</a:t>
                </a:r>
                <a:br>
                  <a:rPr lang="en-US" sz="4000" u="sng" dirty="0" smtClean="0"/>
                </a:br>
                <a:r>
                  <a:rPr lang="en-US" sz="2000" dirty="0" smtClean="0"/>
                  <a:t/>
                </a:r>
                <a:br>
                  <a:rPr lang="en-US" sz="2000" dirty="0" smtClean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dirty="0" smtClean="0"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en-US" sz="4000" i="1" dirty="0" smtClean="0">
                          <a:latin typeface="Cambria Math" panose="02040503050406030204" pitchFamily="18" charset="0"/>
                        </a:rPr>
                        <m:t>= &lt;</m:t>
                      </m:r>
                      <m:r>
                        <a:rPr lang="en-US" sz="4000" i="1" dirty="0" err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4000" i="1" dirty="0" err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sty m:val="p"/>
                        </m:rPr>
                        <a:rPr lang="en-US" sz="4000" i="0" dirty="0" err="1" smtClean="0">
                          <a:latin typeface="Cambria Math" panose="02040503050406030204" pitchFamily="18" charset="0"/>
                        </a:rPr>
                        <m:t>Θ</m:t>
                      </m:r>
                      <m:r>
                        <a:rPr lang="en-US" sz="4000" i="1" dirty="0" err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4000" i="1" dirty="0" err="1" smtClean="0">
                          <a:latin typeface="Cambria Math" panose="02040503050406030204" pitchFamily="18" charset="0"/>
                        </a:rPr>
                        <m:t>𝜌</m:t>
                      </m:r>
                      <m:r>
                        <a:rPr lang="en-US" sz="4000" i="1" dirty="0" err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4000" i="1" dirty="0" err="1" smtClean="0">
                          <a:latin typeface="Cambria Math" panose="02040503050406030204" pitchFamily="18" charset="0"/>
                        </a:rPr>
                        <m:t>𝐽</m:t>
                      </m:r>
                      <m:r>
                        <a:rPr lang="en-US" sz="4000" i="1" dirty="0" err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4000" i="1" dirty="0" err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4000" i="1" dirty="0" smtClean="0">
                          <a:latin typeface="Cambria Math" panose="02040503050406030204" pitchFamily="18" charset="0"/>
                        </a:rPr>
                        <m:t>&gt;</m:t>
                      </m:r>
                    </m:oMath>
                  </m:oMathPara>
                </a14:m>
                <a:r>
                  <a:rPr lang="en-US" sz="4000" dirty="0"/>
                  <a:t/>
                </a:r>
                <a:br>
                  <a:rPr lang="en-US" sz="4000" dirty="0"/>
                </a:br>
                <a:endParaRPr lang="he-IL" sz="4000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1524000" y="529935"/>
                <a:ext cx="9144000" cy="1466291"/>
              </a:xfrm>
              <a:blipFill rotWithShape="0">
                <a:blip r:embed="rId2"/>
                <a:stretch>
                  <a:fillRect t="-11667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0599"/>
            <a:ext cx="9144000" cy="1429554"/>
          </a:xfrm>
        </p:spPr>
        <p:txBody>
          <a:bodyPr>
            <a:normAutofit fontScale="85000" lnSpcReduction="20000"/>
          </a:bodyPr>
          <a:lstStyle/>
          <a:p>
            <a:pPr algn="l" rtl="0"/>
            <a:r>
              <a:rPr lang="en-US" dirty="0" smtClean="0"/>
              <a:t>V – </a:t>
            </a:r>
            <a:r>
              <a:rPr lang="he-IL" dirty="0" smtClean="0"/>
              <a:t>אוסף משתני המצב, כולל הערכים החוקיים לכל משתנה מצב.</a:t>
            </a:r>
            <a:endParaRPr lang="en-US" dirty="0" smtClean="0"/>
          </a:p>
          <a:p>
            <a:pPr algn="l" rtl="0"/>
            <a:r>
              <a:rPr lang="en-US" dirty="0" smtClean="0"/>
              <a:t>Θ – </a:t>
            </a:r>
            <a:r>
              <a:rPr lang="he-IL" dirty="0" smtClean="0"/>
              <a:t>תנאי ההתחלה. מגדיר אוסף(לא ריק) של ערכי מצבים שניתן להתחיל בהם.</a:t>
            </a:r>
            <a:endParaRPr lang="en-US" dirty="0" smtClean="0"/>
          </a:p>
          <a:p>
            <a:pPr algn="l" rtl="0"/>
            <a:r>
              <a:rPr lang="en-US" dirty="0" smtClean="0"/>
              <a:t>ρ – </a:t>
            </a:r>
            <a:r>
              <a:rPr lang="he-IL" dirty="0" smtClean="0"/>
              <a:t>פונק' מעברים. מגדיר את המעברים החוקיים ממצב למצב.</a:t>
            </a:r>
            <a:endParaRPr lang="en-US" dirty="0" smtClean="0"/>
          </a:p>
          <a:p>
            <a:pPr algn="r"/>
            <a:r>
              <a:rPr lang="he-IL" dirty="0" smtClean="0"/>
              <a:t>חלקים אלו קריטיים להגדרת ה</a:t>
            </a:r>
            <a:r>
              <a:rPr lang="en-US" dirty="0" smtClean="0"/>
              <a:t>Discrete System</a:t>
            </a:r>
            <a:r>
              <a:rPr lang="he-IL" dirty="0" smtClean="0"/>
              <a:t>, וניתן לתאר בעזרתם אוטומט סופי.</a:t>
            </a:r>
            <a:endParaRPr lang="he-IL" dirty="0"/>
          </a:p>
        </p:txBody>
      </p:sp>
      <p:sp>
        <p:nvSpPr>
          <p:cNvPr id="5" name="TextBox 4"/>
          <p:cNvSpPr txBox="1"/>
          <p:nvPr/>
        </p:nvSpPr>
        <p:spPr>
          <a:xfrm>
            <a:off x="1524000" y="3425780"/>
            <a:ext cx="9144000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חישוב: חישוב הוא רצף אינסופי של מצבים </a:t>
            </a:r>
            <a:r>
              <a:rPr lang="en-US" dirty="0" smtClean="0"/>
              <a:t>σ : s</a:t>
            </a:r>
            <a:r>
              <a:rPr lang="en-US" baseline="-25000" dirty="0" smtClean="0"/>
              <a:t>0</a:t>
            </a:r>
            <a:r>
              <a:rPr lang="en-US" dirty="0" smtClean="0"/>
              <a:t>, s</a:t>
            </a:r>
            <a:r>
              <a:rPr lang="en-US" baseline="-25000" dirty="0" smtClean="0"/>
              <a:t>1</a:t>
            </a:r>
            <a:r>
              <a:rPr lang="en-US" dirty="0" smtClean="0"/>
              <a:t>, s</a:t>
            </a:r>
            <a:r>
              <a:rPr lang="en-US" baseline="-25000" dirty="0" smtClean="0"/>
              <a:t>2</a:t>
            </a:r>
            <a:r>
              <a:rPr lang="en-US" dirty="0" smtClean="0"/>
              <a:t>, ... </a:t>
            </a:r>
            <a:r>
              <a:rPr lang="he-IL" dirty="0" smtClean="0"/>
              <a:t> המקיים:</a:t>
            </a:r>
            <a:r>
              <a:rPr lang="en-US" dirty="0"/>
              <a:t/>
            </a:r>
            <a:br>
              <a:rPr lang="en-US" dirty="0"/>
            </a:br>
            <a:r>
              <a:rPr lang="he-IL" dirty="0" smtClean="0"/>
              <a:t>– המצב ההתחלתי מקיים את תנאי ההתחלה.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he-IL" dirty="0" smtClean="0"/>
              <a:t>– לכל מצב </a:t>
            </a:r>
            <a:r>
              <a:rPr lang="en-US" dirty="0" err="1" smtClean="0"/>
              <a:t>s</a:t>
            </a:r>
            <a:r>
              <a:rPr lang="en-US" baseline="-25000" dirty="0" err="1" smtClean="0"/>
              <a:t>j</a:t>
            </a:r>
            <a:r>
              <a:rPr lang="he-IL" dirty="0" smtClean="0"/>
              <a:t>, קיים מעבר ב</a:t>
            </a:r>
            <a:r>
              <a:rPr lang="en-US" dirty="0" smtClean="0"/>
              <a:t> ρ</a:t>
            </a:r>
            <a:r>
              <a:rPr lang="he-IL" dirty="0" smtClean="0"/>
              <a:t>ממנו למצב </a:t>
            </a:r>
            <a:r>
              <a:rPr lang="en-US" dirty="0" smtClean="0"/>
              <a:t>s</a:t>
            </a:r>
            <a:r>
              <a:rPr lang="en-US" baseline="-25000" dirty="0" smtClean="0"/>
              <a:t>j+1</a:t>
            </a:r>
            <a:r>
              <a:rPr lang="he-IL" i="0" dirty="0" smtClean="0">
                <a:latin typeface="+mj-lt"/>
              </a:rPr>
              <a:t>.</a:t>
            </a:r>
            <a:endParaRPr lang="he-IL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1524000" y="4349110"/>
            <a:ext cx="9144000" cy="203132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b="1" u="sng" dirty="0" smtClean="0"/>
              <a:t>תנאי הגינות </a:t>
            </a:r>
            <a:r>
              <a:rPr lang="en-US" b="1" u="sng" dirty="0" smtClean="0"/>
              <a:t>Fairness</a:t>
            </a:r>
            <a:r>
              <a:rPr lang="he-IL" dirty="0" smtClean="0"/>
              <a:t>– מגבלות על חוקיות חישובים</a:t>
            </a:r>
            <a:endParaRPr lang="en-US" dirty="0" smtClean="0"/>
          </a:p>
          <a:p>
            <a:pPr algn="l" rtl="0"/>
            <a:r>
              <a:rPr lang="en-US" dirty="0" smtClean="0"/>
              <a:t>J = {J</a:t>
            </a:r>
            <a:r>
              <a:rPr lang="en-US" baseline="-25000" dirty="0" smtClean="0"/>
              <a:t>1</a:t>
            </a:r>
            <a:r>
              <a:rPr lang="en-US" dirty="0" smtClean="0"/>
              <a:t>, …, </a:t>
            </a:r>
            <a:r>
              <a:rPr lang="en-US" dirty="0" err="1" smtClean="0"/>
              <a:t>J</a:t>
            </a:r>
            <a:r>
              <a:rPr lang="en-US" baseline="-25000" dirty="0" err="1" smtClean="0"/>
              <a:t>k</a:t>
            </a:r>
            <a:r>
              <a:rPr lang="en-US" dirty="0" smtClean="0"/>
              <a:t>} – Justice</a:t>
            </a:r>
            <a:r>
              <a:rPr lang="he-IL" dirty="0" smtClean="0"/>
              <a:t>תנאי אימות. </a:t>
            </a:r>
          </a:p>
          <a:p>
            <a:r>
              <a:rPr lang="he-IL" dirty="0" smtClean="0"/>
              <a:t>חישוב הוא חוקי אם הוא מכיל אינסוף מצבים המאמתים(מקיימים) כל תכונה של </a:t>
            </a:r>
            <a:r>
              <a:rPr lang="en-US" dirty="0" smtClean="0"/>
              <a:t>J</a:t>
            </a:r>
            <a:r>
              <a:rPr lang="he-IL" dirty="0" smtClean="0"/>
              <a:t>.</a:t>
            </a:r>
          </a:p>
          <a:p>
            <a:pPr algn="l" rtl="0"/>
            <a:r>
              <a:rPr lang="en-US" dirty="0" smtClean="0"/>
              <a:t>C = {&lt;p</a:t>
            </a:r>
            <a:r>
              <a:rPr lang="en-US" baseline="-25000" dirty="0" smtClean="0"/>
              <a:t>1</a:t>
            </a:r>
            <a:r>
              <a:rPr lang="en-US" dirty="0" smtClean="0"/>
              <a:t>, q</a:t>
            </a:r>
            <a:r>
              <a:rPr lang="en-US" baseline="-25000" dirty="0" smtClean="0"/>
              <a:t>1</a:t>
            </a:r>
            <a:r>
              <a:rPr lang="en-US" dirty="0" smtClean="0"/>
              <a:t>&gt;, …, &lt;</a:t>
            </a:r>
            <a:r>
              <a:rPr lang="en-US" dirty="0" err="1" smtClean="0"/>
              <a:t>p</a:t>
            </a:r>
            <a:r>
              <a:rPr lang="en-US" baseline="-25000" dirty="0" err="1" smtClean="0"/>
              <a:t>n</a:t>
            </a:r>
            <a:r>
              <a:rPr lang="en-US" dirty="0" smtClean="0"/>
              <a:t>, </a:t>
            </a:r>
            <a:r>
              <a:rPr lang="en-US" dirty="0" err="1" smtClean="0"/>
              <a:t>q</a:t>
            </a:r>
            <a:r>
              <a:rPr lang="en-US" baseline="-25000" dirty="0" err="1" smtClean="0"/>
              <a:t>n</a:t>
            </a:r>
            <a:r>
              <a:rPr lang="en-US" dirty="0" smtClean="0"/>
              <a:t>&gt;} – Compassion </a:t>
            </a:r>
            <a:r>
              <a:rPr lang="he-IL" dirty="0" smtClean="0"/>
              <a:t>תנאי הדדיות.</a:t>
            </a:r>
            <a:r>
              <a:rPr lang="en-US" dirty="0" smtClean="0"/>
              <a:t> </a:t>
            </a:r>
            <a:endParaRPr lang="en-US" dirty="0"/>
          </a:p>
          <a:p>
            <a:r>
              <a:rPr lang="he-IL" dirty="0" smtClean="0"/>
              <a:t>חישוב הוא חוקי אם לכל צמד </a:t>
            </a:r>
            <a:r>
              <a:rPr lang="en-US" dirty="0" smtClean="0"/>
              <a:t>&lt;p, q&gt;</a:t>
            </a:r>
            <a:r>
              <a:rPr lang="he-IL" dirty="0" smtClean="0"/>
              <a:t> ב </a:t>
            </a:r>
            <a:r>
              <a:rPr lang="en-US" dirty="0" smtClean="0"/>
              <a:t>C</a:t>
            </a:r>
            <a:r>
              <a:rPr lang="he-IL" dirty="0" smtClean="0"/>
              <a:t> מתקיימת אחת משתי הדרישות הבאות: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he-IL" dirty="0" smtClean="0"/>
              <a:t>– מכיל (רק) מספר סופי של מצבים המקיימים את תכונה </a:t>
            </a:r>
            <a:r>
              <a:rPr lang="en-US" dirty="0" smtClean="0"/>
              <a:t>p</a:t>
            </a:r>
            <a:r>
              <a:rPr lang="he-IL" dirty="0" smtClean="0"/>
              <a:t>, או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he-IL" dirty="0" smtClean="0"/>
              <a:t>– מכיל אינסוף מצבים המקיימים את תכונה </a:t>
            </a:r>
            <a:r>
              <a:rPr lang="en-US" dirty="0" smtClean="0"/>
              <a:t>p</a:t>
            </a:r>
            <a:r>
              <a:rPr lang="he-IL" dirty="0" smtClean="0"/>
              <a:t> ואינסוף מצבים המקיימים את תכונה </a:t>
            </a:r>
            <a:r>
              <a:rPr lang="en-US" dirty="0" smtClean="0"/>
              <a:t>q</a:t>
            </a:r>
            <a:r>
              <a:rPr lang="he-IL" dirty="0" smtClean="0"/>
              <a:t>.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869184" y="4520954"/>
            <a:ext cx="92452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בדוגמא זו: </a:t>
            </a:r>
            <a:endParaRPr lang="he-IL" dirty="0"/>
          </a:p>
          <a:p>
            <a:pPr algn="l" rtl="0"/>
            <a:r>
              <a:rPr lang="en-US" dirty="0" smtClean="0"/>
              <a:t>V: {a: 0-4,7}</a:t>
            </a:r>
          </a:p>
          <a:p>
            <a:pPr algn="l" rtl="0"/>
            <a:r>
              <a:rPr lang="en-US" dirty="0" smtClean="0"/>
              <a:t>Θ: a&lt;2</a:t>
            </a:r>
          </a:p>
          <a:p>
            <a:pPr algn="l" rtl="0"/>
            <a:r>
              <a:rPr lang="el-GR" dirty="0" smtClean="0"/>
              <a:t>ρ</a:t>
            </a:r>
            <a:r>
              <a:rPr lang="en-US" dirty="0" smtClean="0"/>
              <a:t>: a=7</a:t>
            </a:r>
            <a:r>
              <a:rPr lang="en-US" b="0" i="0" dirty="0" smtClean="0">
                <a:latin typeface="+mj-lt"/>
              </a:rPr>
              <a:t>∧a’=3 ∨ </a:t>
            </a:r>
            <a:r>
              <a:rPr lang="en-US" dirty="0" smtClean="0"/>
              <a:t>a=3∧a’=4 ∨ a=0∧a’=4 ∨ a=4∧a’=4 ∨ a=1∧a’=2 ∨ a=1∧a’=7 ∨ a=2∧a’=3 ∨ a=2∧a’=0</a:t>
            </a:r>
            <a:endParaRPr lang="he-IL" dirty="0" smtClean="0"/>
          </a:p>
        </p:txBody>
      </p:sp>
      <p:grpSp>
        <p:nvGrpSpPr>
          <p:cNvPr id="145" name="Group 144"/>
          <p:cNvGrpSpPr/>
          <p:nvPr/>
        </p:nvGrpSpPr>
        <p:grpSpPr>
          <a:xfrm>
            <a:off x="814345" y="3198619"/>
            <a:ext cx="2900182" cy="1377652"/>
            <a:chOff x="8884919" y="727234"/>
            <a:chExt cx="2900182" cy="1377652"/>
          </a:xfrm>
        </p:grpSpPr>
        <p:grpSp>
          <p:nvGrpSpPr>
            <p:cNvPr id="111" name="Group 110"/>
            <p:cNvGrpSpPr/>
            <p:nvPr/>
          </p:nvGrpSpPr>
          <p:grpSpPr>
            <a:xfrm>
              <a:off x="8884919" y="727234"/>
              <a:ext cx="2547257" cy="1281805"/>
              <a:chOff x="822960" y="3226562"/>
              <a:chExt cx="2547257" cy="1281805"/>
            </a:xfrm>
          </p:grpSpPr>
          <p:grpSp>
            <p:nvGrpSpPr>
              <p:cNvPr id="100" name="Group 99"/>
              <p:cNvGrpSpPr/>
              <p:nvPr/>
            </p:nvGrpSpPr>
            <p:grpSpPr>
              <a:xfrm>
                <a:off x="822960" y="3266523"/>
                <a:ext cx="2547257" cy="1241844"/>
                <a:chOff x="1280160" y="3417932"/>
                <a:chExt cx="2547257" cy="1241844"/>
              </a:xfrm>
            </p:grpSpPr>
            <p:sp>
              <p:nvSpPr>
                <p:cNvPr id="10" name="TextBox 9"/>
                <p:cNvSpPr txBox="1"/>
                <p:nvPr/>
              </p:nvSpPr>
              <p:spPr>
                <a:xfrm>
                  <a:off x="1280160" y="3417932"/>
                  <a:ext cx="748937" cy="519351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txBody>
                <a:bodyPr wrap="square" rtlCol="1" anchor="ctr">
                  <a:spAutoFit/>
                </a:bodyPr>
                <a:lstStyle/>
                <a:p>
                  <a:pPr algn="r" rtl="0"/>
                  <a:r>
                    <a:rPr lang="en-US" dirty="0" smtClean="0"/>
                    <a:t>a=1</a:t>
                  </a:r>
                  <a:endParaRPr lang="he-IL" dirty="0"/>
                </a:p>
              </p:txBody>
            </p:sp>
            <p:sp>
              <p:nvSpPr>
                <p:cNvPr id="11" name="TextBox 10"/>
                <p:cNvSpPr txBox="1"/>
                <p:nvPr/>
              </p:nvSpPr>
              <p:spPr>
                <a:xfrm>
                  <a:off x="2159726" y="3425780"/>
                  <a:ext cx="779417" cy="519351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txBody>
                <a:bodyPr wrap="square" rtlCol="1" anchor="ctr">
                  <a:spAutoFit/>
                </a:bodyPr>
                <a:lstStyle/>
                <a:p>
                  <a:pPr algn="l" rtl="0"/>
                  <a:r>
                    <a:rPr lang="en-US" dirty="0" smtClean="0"/>
                    <a:t>a=2</a:t>
                  </a:r>
                  <a:endParaRPr lang="he-IL" dirty="0"/>
                </a:p>
              </p:txBody>
            </p:sp>
            <p:cxnSp>
              <p:nvCxnSpPr>
                <p:cNvPr id="13" name="Straight Arrow Connector 12"/>
                <p:cNvCxnSpPr>
                  <a:stCxn id="10" idx="6"/>
                  <a:endCxn id="11" idx="2"/>
                </p:cNvCxnSpPr>
                <p:nvPr/>
              </p:nvCxnSpPr>
              <p:spPr>
                <a:xfrm>
                  <a:off x="2029097" y="3677608"/>
                  <a:ext cx="130629" cy="7848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" name="TextBox 14"/>
                <p:cNvSpPr txBox="1"/>
                <p:nvPr/>
              </p:nvSpPr>
              <p:spPr>
                <a:xfrm>
                  <a:off x="3069772" y="3421856"/>
                  <a:ext cx="757645" cy="519351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txBody>
                <a:bodyPr wrap="square" rtlCol="1" anchor="ctr">
                  <a:spAutoFit/>
                </a:bodyPr>
                <a:lstStyle/>
                <a:p>
                  <a:pPr algn="l" rtl="0"/>
                  <a:r>
                    <a:rPr lang="en-US" dirty="0" smtClean="0"/>
                    <a:t>a=0</a:t>
                  </a:r>
                  <a:endParaRPr lang="he-IL" dirty="0"/>
                </a:p>
              </p:txBody>
            </p:sp>
            <p:cxnSp>
              <p:nvCxnSpPr>
                <p:cNvPr id="16" name="Straight Arrow Connector 15"/>
                <p:cNvCxnSpPr>
                  <a:stCxn id="11" idx="6"/>
                  <a:endCxn id="15" idx="2"/>
                </p:cNvCxnSpPr>
                <p:nvPr/>
              </p:nvCxnSpPr>
              <p:spPr>
                <a:xfrm flipV="1">
                  <a:off x="2939143" y="3681532"/>
                  <a:ext cx="130629" cy="3924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" name="TextBox 16"/>
                <p:cNvSpPr txBox="1"/>
                <p:nvPr/>
              </p:nvSpPr>
              <p:spPr>
                <a:xfrm>
                  <a:off x="2159726" y="4140425"/>
                  <a:ext cx="779417" cy="519351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txBody>
                <a:bodyPr wrap="square" rtlCol="1" anchor="ctr">
                  <a:spAutoFit/>
                </a:bodyPr>
                <a:lstStyle/>
                <a:p>
                  <a:pPr algn="l" rtl="0"/>
                  <a:r>
                    <a:rPr lang="en-US" dirty="0" smtClean="0"/>
                    <a:t>a=3</a:t>
                  </a:r>
                  <a:endParaRPr lang="he-IL" dirty="0"/>
                </a:p>
              </p:txBody>
            </p:sp>
            <p:cxnSp>
              <p:nvCxnSpPr>
                <p:cNvPr id="18" name="Straight Arrow Connector 17"/>
                <p:cNvCxnSpPr>
                  <a:stCxn id="21" idx="6"/>
                  <a:endCxn id="17" idx="2"/>
                </p:cNvCxnSpPr>
                <p:nvPr/>
              </p:nvCxnSpPr>
              <p:spPr>
                <a:xfrm>
                  <a:off x="2029097" y="4400101"/>
                  <a:ext cx="130629" cy="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" name="TextBox 18"/>
                <p:cNvSpPr txBox="1"/>
                <p:nvPr/>
              </p:nvSpPr>
              <p:spPr>
                <a:xfrm>
                  <a:off x="3069772" y="4140425"/>
                  <a:ext cx="757645" cy="519351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txBody>
                <a:bodyPr wrap="square" rtlCol="1" anchor="ctr">
                  <a:spAutoFit/>
                </a:bodyPr>
                <a:lstStyle/>
                <a:p>
                  <a:pPr algn="l" rtl="0"/>
                  <a:r>
                    <a:rPr lang="en-US" dirty="0" smtClean="0"/>
                    <a:t>a=4</a:t>
                  </a:r>
                  <a:endParaRPr lang="he-IL" dirty="0"/>
                </a:p>
              </p:txBody>
            </p:sp>
            <p:cxnSp>
              <p:nvCxnSpPr>
                <p:cNvPr id="20" name="Straight Arrow Connector 19"/>
                <p:cNvCxnSpPr>
                  <a:stCxn id="17" idx="6"/>
                  <a:endCxn id="19" idx="2"/>
                </p:cNvCxnSpPr>
                <p:nvPr/>
              </p:nvCxnSpPr>
              <p:spPr>
                <a:xfrm>
                  <a:off x="2939143" y="4400101"/>
                  <a:ext cx="130629" cy="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" name="TextBox 20"/>
                <p:cNvSpPr txBox="1"/>
                <p:nvPr/>
              </p:nvSpPr>
              <p:spPr>
                <a:xfrm>
                  <a:off x="1280160" y="4140425"/>
                  <a:ext cx="748937" cy="519351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txBody>
                <a:bodyPr wrap="square" rtlCol="1" anchor="ctr">
                  <a:spAutoFit/>
                </a:bodyPr>
                <a:lstStyle/>
                <a:p>
                  <a:pPr algn="l" rtl="0"/>
                  <a:r>
                    <a:rPr lang="en-US" dirty="0" smtClean="0"/>
                    <a:t>a=7</a:t>
                  </a:r>
                  <a:endParaRPr lang="he-IL" dirty="0"/>
                </a:p>
              </p:txBody>
            </p:sp>
            <p:cxnSp>
              <p:nvCxnSpPr>
                <p:cNvPr id="23" name="Straight Arrow Connector 22"/>
                <p:cNvCxnSpPr>
                  <a:stCxn id="10" idx="4"/>
                  <a:endCxn id="21" idx="0"/>
                </p:cNvCxnSpPr>
                <p:nvPr/>
              </p:nvCxnSpPr>
              <p:spPr>
                <a:xfrm>
                  <a:off x="1654629" y="3937283"/>
                  <a:ext cx="0" cy="203142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Arrow Connector 25"/>
                <p:cNvCxnSpPr>
                  <a:stCxn id="11" idx="4"/>
                  <a:endCxn id="17" idx="0"/>
                </p:cNvCxnSpPr>
                <p:nvPr/>
              </p:nvCxnSpPr>
              <p:spPr>
                <a:xfrm>
                  <a:off x="2549435" y="3945131"/>
                  <a:ext cx="0" cy="195294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Arrow Connector 26"/>
                <p:cNvCxnSpPr>
                  <a:stCxn id="15" idx="4"/>
                  <a:endCxn id="19" idx="0"/>
                </p:cNvCxnSpPr>
                <p:nvPr/>
              </p:nvCxnSpPr>
              <p:spPr>
                <a:xfrm>
                  <a:off x="3448595" y="3941207"/>
                  <a:ext cx="0" cy="199218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6" name="Straight Arrow Connector 105"/>
              <p:cNvCxnSpPr>
                <a:endCxn id="10" idx="1"/>
              </p:cNvCxnSpPr>
              <p:nvPr/>
            </p:nvCxnSpPr>
            <p:spPr>
              <a:xfrm>
                <a:off x="822960" y="3266523"/>
                <a:ext cx="109679" cy="76057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Arrow Connector 107"/>
              <p:cNvCxnSpPr>
                <a:endCxn id="15" idx="1"/>
              </p:cNvCxnSpPr>
              <p:nvPr/>
            </p:nvCxnSpPr>
            <p:spPr>
              <a:xfrm>
                <a:off x="2547257" y="3226562"/>
                <a:ext cx="176270" cy="119942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6" name="Freeform 135"/>
            <p:cNvSpPr/>
            <p:nvPr/>
          </p:nvSpPr>
          <p:spPr>
            <a:xfrm>
              <a:off x="11351623" y="1750423"/>
              <a:ext cx="433478" cy="354463"/>
            </a:xfrm>
            <a:custGeom>
              <a:avLst/>
              <a:gdLst>
                <a:gd name="connsiteX0" fmla="*/ 78377 w 433478"/>
                <a:gd name="connsiteY0" fmla="*/ 0 h 354463"/>
                <a:gd name="connsiteX1" fmla="*/ 431074 w 433478"/>
                <a:gd name="connsiteY1" fmla="*/ 104503 h 354463"/>
                <a:gd name="connsiteX2" fmla="*/ 222068 w 433478"/>
                <a:gd name="connsiteY2" fmla="*/ 352697 h 354463"/>
                <a:gd name="connsiteX3" fmla="*/ 0 w 433478"/>
                <a:gd name="connsiteY3" fmla="*/ 195943 h 3544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3478" h="354463">
                  <a:moveTo>
                    <a:pt x="78377" y="0"/>
                  </a:moveTo>
                  <a:cubicBezTo>
                    <a:pt x="242751" y="22860"/>
                    <a:pt x="407126" y="45720"/>
                    <a:pt x="431074" y="104503"/>
                  </a:cubicBezTo>
                  <a:cubicBezTo>
                    <a:pt x="455022" y="163286"/>
                    <a:pt x="293914" y="337457"/>
                    <a:pt x="222068" y="352697"/>
                  </a:cubicBezTo>
                  <a:cubicBezTo>
                    <a:pt x="150222" y="367937"/>
                    <a:pt x="75111" y="281940"/>
                    <a:pt x="0" y="195943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cxnSp>
          <p:nvCxnSpPr>
            <p:cNvPr id="138" name="Straight Arrow Connector 137"/>
            <p:cNvCxnSpPr>
              <a:stCxn id="136" idx="2"/>
              <a:endCxn id="19" idx="5"/>
            </p:cNvCxnSpPr>
            <p:nvPr/>
          </p:nvCxnSpPr>
          <p:spPr>
            <a:xfrm flipH="1" flipV="1">
              <a:off x="11321221" y="1932982"/>
              <a:ext cx="252470" cy="17013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54042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8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8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8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8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8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8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2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4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00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rev="1"/>
      <p:bldP spid="5" grpId="0" build="p"/>
      <p:bldP spid="6" grpId="0" uiExpand="1" build="p"/>
      <p:bldP spid="115" grpId="0"/>
      <p:bldP spid="115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0"/>
            <a:r>
              <a:rPr lang="en-US" b="1" u="sng" dirty="0" smtClean="0"/>
              <a:t>LTL – Linear Temporal Logic</a:t>
            </a:r>
            <a:endParaRPr lang="he-IL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:r>
                  <a:rPr lang="he-IL" dirty="0" smtClean="0"/>
                  <a:t>בהינתן חישוב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he-IL" dirty="0" smtClean="0"/>
                  <a:t> ונוסחת </a:t>
                </a:r>
                <a:r>
                  <a:rPr lang="en-US" dirty="0" smtClean="0"/>
                  <a:t>LTL</a:t>
                </a:r>
                <a:r>
                  <a:rPr lang="he-IL" dirty="0" smtClean="0"/>
                  <a:t> </a:t>
                </a:r>
                <a:r>
                  <a:rPr lang="en-US" dirty="0" smtClean="0"/>
                  <a:t>p</a:t>
                </a:r>
                <a:r>
                  <a:rPr lang="he-IL" dirty="0" smtClean="0"/>
                  <a:t> אנו מגדירים כי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𝜎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𝑗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⊨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he-IL" dirty="0" smtClean="0"/>
                  <a:t> אם המצב ה</a:t>
                </a:r>
                <a:r>
                  <a:rPr lang="en-US" dirty="0" smtClean="0"/>
                  <a:t>j</a:t>
                </a:r>
                <a:r>
                  <a:rPr lang="he-IL" dirty="0" smtClean="0"/>
                  <a:t> ברשימת המצבים של החישוב מקיים את </a:t>
                </a:r>
                <a:r>
                  <a:rPr lang="he-IL" dirty="0" err="1" smtClean="0"/>
                  <a:t>הנוסחא</a:t>
                </a:r>
                <a:r>
                  <a:rPr lang="he-IL" dirty="0" smtClean="0"/>
                  <a:t> </a:t>
                </a:r>
                <a:r>
                  <a:rPr lang="en-US" dirty="0" smtClean="0"/>
                  <a:t>p</a:t>
                </a:r>
                <a:r>
                  <a:rPr lang="he-IL" dirty="0" smtClean="0"/>
                  <a:t>.</a:t>
                </a:r>
                <a:endParaRPr lang="en-US" dirty="0" smtClean="0"/>
              </a:p>
              <a:p>
                <a:r>
                  <a:rPr lang="he-IL" dirty="0" smtClean="0"/>
                  <a:t>אם מדובר במצב הראשוני, ניתן גם לכתוב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𝜎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⊨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he-IL" dirty="0" smtClean="0"/>
                  <a:t>.</a:t>
                </a:r>
              </a:p>
              <a:p>
                <a:r>
                  <a:rPr lang="he-IL" dirty="0" smtClean="0"/>
                  <a:t>ניתן להכליל זאת לכלל החישובים, ונסמן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he-IL" dirty="0" smtClean="0"/>
                  <a:t> אם כל החישובים החוקיים של </a:t>
                </a:r>
                <a:r>
                  <a:rPr lang="en-US" dirty="0" smtClean="0"/>
                  <a:t>D</a:t>
                </a:r>
                <a:r>
                  <a:rPr lang="he-IL" dirty="0" smtClean="0"/>
                  <a:t> מקיימים את </a:t>
                </a:r>
                <a:r>
                  <a:rPr lang="en-US" dirty="0" smtClean="0"/>
                  <a:t>p</a:t>
                </a:r>
                <a:r>
                  <a:rPr lang="he-IL" dirty="0" smtClean="0"/>
                  <a:t> מהמצב ההתחלתי שלהם.</a:t>
                </a:r>
                <a:endParaRPr lang="en-US" dirty="0" smtClean="0"/>
              </a:p>
              <a:p>
                <a:pPr algn="r"/>
                <a:r>
                  <a:rPr lang="he-IL" dirty="0" err="1" smtClean="0"/>
                  <a:t>בפרוייקט</a:t>
                </a:r>
                <a:r>
                  <a:rPr lang="he-IL" dirty="0" smtClean="0"/>
                  <a:t> זה נתמקד במצבים </a:t>
                </a:r>
                <a:r>
                  <a:rPr lang="he-IL" dirty="0" err="1" smtClean="0"/>
                  <a:t>שבהינתן</a:t>
                </a:r>
                <a:r>
                  <a:rPr lang="he-IL" dirty="0" smtClean="0"/>
                  <a:t> מערכת ודרישה, נרצה לאמת בכלים הפורמליים הללו כי המערכת מקיימת את הדרישה.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0">
                <a:blip r:embed="rId2"/>
                <a:stretch>
                  <a:fillRect l="-1765" t="-2801" r="-1647" b="-1541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he-IL" dirty="0" smtClean="0"/>
              <a:t>נוסחאות </a:t>
            </a:r>
            <a:r>
              <a:rPr lang="en-US" dirty="0" smtClean="0"/>
              <a:t>LTL</a:t>
            </a:r>
            <a:r>
              <a:rPr lang="he-IL" dirty="0" smtClean="0"/>
              <a:t> מורכבות משני חלקים:</a:t>
            </a:r>
            <a:endParaRPr lang="en-US" dirty="0" smtClean="0"/>
          </a:p>
          <a:p>
            <a:r>
              <a:rPr lang="he-IL" dirty="0" smtClean="0"/>
              <a:t>ביטויים בוליאניים</a:t>
            </a:r>
          </a:p>
          <a:p>
            <a:pPr lvl="1"/>
            <a:r>
              <a:rPr lang="en-US" dirty="0" smtClean="0"/>
              <a:t>And</a:t>
            </a:r>
            <a:r>
              <a:rPr lang="he-IL" dirty="0" smtClean="0"/>
              <a:t>	</a:t>
            </a:r>
            <a:r>
              <a:rPr lang="en-US" dirty="0" err="1" smtClean="0"/>
              <a:t>p</a:t>
            </a:r>
            <a:r>
              <a:rPr lang="en-US" b="0" i="0" dirty="0" err="1" smtClean="0">
                <a:latin typeface="+mj-lt"/>
              </a:rPr>
              <a:t>∧q</a:t>
            </a:r>
            <a:endParaRPr lang="en-US" dirty="0" smtClean="0"/>
          </a:p>
          <a:p>
            <a:pPr lvl="1"/>
            <a:r>
              <a:rPr lang="en-US" dirty="0" smtClean="0"/>
              <a:t>Or</a:t>
            </a:r>
            <a:r>
              <a:rPr lang="he-IL" dirty="0" smtClean="0"/>
              <a:t>	</a:t>
            </a:r>
            <a:r>
              <a:rPr lang="en-US" dirty="0" err="1" smtClean="0"/>
              <a:t>p</a:t>
            </a:r>
            <a:r>
              <a:rPr lang="en-US" b="0" i="0" dirty="0" err="1" smtClean="0">
                <a:latin typeface="+mj-lt"/>
              </a:rPr>
              <a:t>∨q</a:t>
            </a:r>
            <a:endParaRPr lang="en-US" dirty="0" smtClean="0"/>
          </a:p>
          <a:p>
            <a:pPr lvl="1"/>
            <a:r>
              <a:rPr lang="en-US" dirty="0" smtClean="0"/>
              <a:t>Not</a:t>
            </a:r>
            <a:r>
              <a:rPr lang="he-IL" dirty="0" smtClean="0"/>
              <a:t>	</a:t>
            </a:r>
            <a:r>
              <a:rPr lang="en-US" dirty="0" smtClean="0"/>
              <a:t>p</a:t>
            </a:r>
            <a:r>
              <a:rPr lang="he-IL" i="0" dirty="0" smtClean="0">
                <a:latin typeface="+mj-lt"/>
                <a:ea typeface="Cambria Math" panose="02040503050406030204" pitchFamily="18" charset="0"/>
              </a:rPr>
              <a:t>¬</a:t>
            </a:r>
            <a:endParaRPr lang="en-US" dirty="0" smtClean="0"/>
          </a:p>
          <a:p>
            <a:pPr lvl="1"/>
            <a:r>
              <a:rPr lang="he-IL" dirty="0" smtClean="0"/>
              <a:t>גרירה	</a:t>
            </a:r>
            <a:r>
              <a:rPr lang="en-US" dirty="0" err="1" smtClean="0">
                <a:latin typeface="+mj-lt"/>
                <a:ea typeface="Cambria Math" panose="02040503050406030204" pitchFamily="18" charset="0"/>
              </a:rPr>
              <a:t>p</a:t>
            </a:r>
            <a:r>
              <a:rPr lang="en-US" i="0" dirty="0" err="1" smtClean="0">
                <a:latin typeface="+mj-lt"/>
                <a:ea typeface="Cambria Math" panose="02040503050406030204" pitchFamily="18" charset="0"/>
              </a:rPr>
              <a:t>→</a:t>
            </a:r>
            <a:r>
              <a:rPr lang="en-US" b="0" i="0" dirty="0" err="1" smtClean="0">
                <a:latin typeface="+mj-lt"/>
                <a:ea typeface="Cambria Math" panose="02040503050406030204" pitchFamily="18" charset="0"/>
              </a:rPr>
              <a:t>q</a:t>
            </a:r>
            <a:endParaRPr lang="he-IL" dirty="0" smtClean="0"/>
          </a:p>
          <a:p>
            <a:r>
              <a:rPr lang="he-IL" dirty="0" smtClean="0"/>
              <a:t>ביטויי זמן</a:t>
            </a:r>
          </a:p>
          <a:p>
            <a:pPr lvl="1"/>
            <a:r>
              <a:rPr lang="en-US" dirty="0" smtClean="0"/>
              <a:t>Next</a:t>
            </a:r>
            <a:r>
              <a:rPr lang="he-IL" dirty="0" smtClean="0"/>
              <a:t> – בצעד הבא	</a:t>
            </a:r>
            <a:r>
              <a:rPr lang="en-US" dirty="0" err="1" smtClean="0"/>
              <a:t>Xp</a:t>
            </a:r>
            <a:endParaRPr lang="en-US" dirty="0" smtClean="0"/>
          </a:p>
          <a:p>
            <a:pPr lvl="1"/>
            <a:r>
              <a:rPr lang="en-US" dirty="0" smtClean="0"/>
              <a:t>Until</a:t>
            </a:r>
            <a:r>
              <a:rPr lang="he-IL" dirty="0" smtClean="0"/>
              <a:t> – עד ש </a:t>
            </a:r>
            <a:r>
              <a:rPr lang="en-US" dirty="0" smtClean="0"/>
              <a:t>	</a:t>
            </a:r>
            <a:r>
              <a:rPr lang="en-US" dirty="0" err="1" smtClean="0"/>
              <a:t>pUq</a:t>
            </a:r>
            <a:endParaRPr lang="en-US" dirty="0" smtClean="0"/>
          </a:p>
          <a:p>
            <a:pPr lvl="1"/>
            <a:r>
              <a:rPr lang="en-US" dirty="0" smtClean="0"/>
              <a:t>Always</a:t>
            </a:r>
            <a:r>
              <a:rPr lang="he-IL" dirty="0" smtClean="0"/>
              <a:t> – תמיד	</a:t>
            </a:r>
            <a:r>
              <a:rPr lang="en-US" dirty="0" err="1" smtClean="0"/>
              <a:t>Gp</a:t>
            </a:r>
            <a:endParaRPr lang="en-US" dirty="0" smtClean="0"/>
          </a:p>
          <a:p>
            <a:pPr lvl="1"/>
            <a:r>
              <a:rPr lang="en-US" dirty="0" smtClean="0"/>
              <a:t>Eventually</a:t>
            </a:r>
            <a:r>
              <a:rPr lang="he-IL" dirty="0" smtClean="0"/>
              <a:t> – לבסוף 	</a:t>
            </a:r>
            <a:r>
              <a:rPr lang="en-US" dirty="0" err="1" smtClean="0"/>
              <a:t>Fp</a:t>
            </a:r>
            <a:endParaRPr lang="en-US" dirty="0" smtClean="0"/>
          </a:p>
          <a:p>
            <a:pPr marL="0" indent="0">
              <a:buNone/>
            </a:pPr>
            <a:r>
              <a:rPr lang="he-IL" dirty="0" smtClean="0"/>
              <a:t>כאשר </a:t>
            </a:r>
            <a:r>
              <a:rPr lang="en-US" dirty="0" err="1" smtClean="0"/>
              <a:t>p,q</a:t>
            </a:r>
            <a:r>
              <a:rPr lang="he-IL" dirty="0" smtClean="0"/>
              <a:t> הם נוסחאות </a:t>
            </a:r>
            <a:r>
              <a:rPr lang="en-US" dirty="0" smtClean="0"/>
              <a:t>LTL</a:t>
            </a:r>
            <a:r>
              <a:rPr lang="he-IL" dirty="0" smtClean="0"/>
              <a:t> בפני עצמן.</a:t>
            </a:r>
          </a:p>
        </p:txBody>
      </p:sp>
    </p:spTree>
    <p:extLst>
      <p:ext uri="{BB962C8B-B14F-4D97-AF65-F5344CB8AC3E}">
        <p14:creationId xmlns:p14="http://schemas.microsoft.com/office/powerpoint/2010/main" val="2582041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יתרונות האימות הפורמלי לעומת בדיקות סדירות</a:t>
            </a:r>
            <a:endParaRPr lang="he-I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 smtClean="0"/>
              <a:t>בדיקות סדירות</a:t>
            </a:r>
            <a:endParaRPr lang="he-IL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he-IL" dirty="0" smtClean="0"/>
              <a:t>רמת ביטחון: הסתברותית. ייתכן כי נפספס מקרי קצה בבדיקה, שישבשו את פעולת המערכת.</a:t>
            </a:r>
          </a:p>
          <a:p>
            <a:r>
              <a:rPr lang="he-IL" dirty="0" smtClean="0"/>
              <a:t>ידנית. על כל מקרה קצה שנרצה לבדוק, נצטרך לבנות ידנית את המקרה.</a:t>
            </a:r>
            <a:endParaRPr lang="he-IL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 smtClean="0"/>
              <a:t>אימות פורמלי</a:t>
            </a:r>
            <a:endParaRPr lang="he-IL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he-IL" dirty="0" smtClean="0"/>
              <a:t>רמת הביטחון: ודאית. מערכת שעברה אימות פורמלי לא יכולה להכיל מקרי קצה שלא נבדקו.</a:t>
            </a:r>
          </a:p>
          <a:p>
            <a:r>
              <a:rPr lang="he-IL" dirty="0" smtClean="0"/>
              <a:t>אוטומטי. ע"פ אלגוריתמים קיימים ניתן לאמת ע"י מערכות בדיקה אוטומטיות(</a:t>
            </a:r>
            <a:r>
              <a:rPr lang="en-US" dirty="0" err="1" smtClean="0"/>
              <a:t>NuSMV</a:t>
            </a:r>
            <a:r>
              <a:rPr lang="he-IL" dirty="0" smtClean="0"/>
              <a:t> למשל).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9788" y="5159830"/>
            <a:ext cx="10515600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SzPct val="99000"/>
              <a:buFont typeface="Arial" panose="020B0604020202020204" pitchFamily="34" charset="0"/>
              <a:buChar char="•"/>
            </a:pPr>
            <a:r>
              <a:rPr lang="he-IL" sz="2800" dirty="0" smtClean="0"/>
              <a:t>נעיר כי למרות יתרונות אלו, לא קיים עיקרון הרחבה יעיל שמאפשר להכליל בקלות לדוגמאות מורכבות, ונדרשת עבודה רבה לבצע הרחבות לדוגמאות מורכבות נוספות.</a:t>
            </a:r>
          </a:p>
        </p:txBody>
      </p:sp>
    </p:spTree>
    <p:extLst>
      <p:ext uri="{BB962C8B-B14F-4D97-AF65-F5344CB8AC3E}">
        <p14:creationId xmlns:p14="http://schemas.microsoft.com/office/powerpoint/2010/main" val="3473958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6" grpId="0" build="p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3189" y="457200"/>
            <a:ext cx="6172200" cy="5302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RE:IN</a:t>
            </a:r>
            <a:r>
              <a:rPr lang="he-IL" dirty="0" smtClean="0"/>
              <a:t> – מערכת לזיהוי קשרים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e-IL" dirty="0" smtClean="0"/>
              <a:t>מערכת ה</a:t>
            </a:r>
            <a:r>
              <a:rPr lang="en-US" dirty="0" smtClean="0"/>
              <a:t>RE:IN</a:t>
            </a:r>
            <a:r>
              <a:rPr lang="he-IL" dirty="0" smtClean="0"/>
              <a:t> מקבלת רשת בוליאנית של תאים, כולל קשרים ידועים בין תאים, ואוסף קשרים משוערים.</a:t>
            </a:r>
          </a:p>
          <a:p>
            <a:r>
              <a:rPr lang="he-IL" dirty="0" smtClean="0"/>
              <a:t>בהינתן אוסף ניסויים, ה</a:t>
            </a:r>
            <a:r>
              <a:rPr lang="en-US" dirty="0" smtClean="0"/>
              <a:t>RE:IN</a:t>
            </a:r>
            <a:r>
              <a:rPr lang="he-IL" dirty="0" smtClean="0"/>
              <a:t> מציין אלו קשרים משוערים כנראה קיימים ואת דרך הפעולה של הקשרים על התאים.</a:t>
            </a:r>
          </a:p>
          <a:p>
            <a:r>
              <a:rPr lang="he-IL" dirty="0" smtClean="0"/>
              <a:t>המערכת משמשת במחקר ביולוגי של תאים.</a:t>
            </a:r>
          </a:p>
          <a:p>
            <a:r>
              <a:rPr lang="he-IL" dirty="0" err="1" smtClean="0"/>
              <a:t>בפרוייקט</a:t>
            </a:r>
            <a:r>
              <a:rPr lang="he-IL" dirty="0" smtClean="0"/>
              <a:t> זה ההתמקדות הייתה באימות פעולת ה</a:t>
            </a:r>
            <a:r>
              <a:rPr lang="en-US" dirty="0" smtClean="0"/>
              <a:t>RE:IN</a:t>
            </a:r>
            <a:r>
              <a:rPr lang="he-IL" dirty="0" smtClean="0"/>
              <a:t>. כלומר, בהינתן מערכת סופית שהתקבלה מה</a:t>
            </a:r>
            <a:r>
              <a:rPr lang="en-US" dirty="0" smtClean="0"/>
              <a:t>RE:IN</a:t>
            </a:r>
            <a:r>
              <a:rPr lang="he-IL" dirty="0" smtClean="0"/>
              <a:t>, לאמת שמערכת זו אכן עומדת בכל אוסף הניסויים.</a:t>
            </a:r>
          </a:p>
          <a:p>
            <a:r>
              <a:rPr lang="he-IL" dirty="0" smtClean="0"/>
              <a:t>בנוסף, אנו בודקים אפשרות לאמת פתרון בהינתן הקשרים המשוערים (מציאת מערכת שעומדת באוסף הניסויים בכלים של אימות פורמלי).</a:t>
            </a:r>
            <a:endParaRPr lang="he-IL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888274"/>
            <a:ext cx="3932237" cy="4980714"/>
          </a:xfrm>
        </p:spPr>
        <p:txBody>
          <a:bodyPr>
            <a:normAutofit/>
          </a:bodyPr>
          <a:lstStyle/>
          <a:p>
            <a:r>
              <a:rPr lang="he-IL" sz="4000" dirty="0" smtClean="0"/>
              <a:t>ומה הלאה?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2800" dirty="0" smtClean="0"/>
              <a:t>בניית מערכות אימות לבעיות מורכבות יותר.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2800" dirty="0" smtClean="0"/>
              <a:t>בחינה של הרחבות לדרישות מורכבות בשיטות נוספות.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2800" dirty="0" smtClean="0"/>
              <a:t>בחינת האפשרות לנצל את הבנייה של ה</a:t>
            </a:r>
            <a:r>
              <a:rPr lang="en-US" sz="2800" dirty="0" smtClean="0"/>
              <a:t>RE:IN</a:t>
            </a:r>
            <a:r>
              <a:rPr lang="he-IL" sz="2800" dirty="0" smtClean="0"/>
              <a:t> במערכות בוליאניות, ולנסות לבנות הכללה מופשטת למגוון בעיות.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e-IL" sz="28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2994330" y="4359950"/>
            <a:ext cx="8361058" cy="203132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לצורך כך בנינו את התיאור הבא של ה</a:t>
            </a:r>
            <a:r>
              <a:rPr lang="en-US" dirty="0" smtClean="0"/>
              <a:t>FDS</a:t>
            </a:r>
            <a:r>
              <a:rPr lang="he-IL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V</a:t>
            </a:r>
            <a:r>
              <a:rPr lang="he-IL" dirty="0" smtClean="0"/>
              <a:t> מכיל את אוסף התאים, כל אחד כמשתנה בוליאני.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Θ</a:t>
            </a:r>
            <a:r>
              <a:rPr lang="he-IL" dirty="0" smtClean="0"/>
              <a:t> מכיל את אוסף תנאי ההתחלה של כל הניסויים.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ρ</a:t>
            </a:r>
            <a:r>
              <a:rPr lang="he-IL" dirty="0" smtClean="0"/>
              <a:t> מחזיק את רשימת המעברים החוקיים לכל תא(בצורה דטרמיניסטית/א-דטרמיניסטית.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dirty="0" smtClean="0"/>
              <a:t>במקרה הא-דטרמיניסטי, </a:t>
            </a:r>
            <a:r>
              <a:rPr lang="en-US" dirty="0" smtClean="0"/>
              <a:t>C</a:t>
            </a:r>
            <a:r>
              <a:rPr lang="he-IL" dirty="0" smtClean="0"/>
              <a:t> יחזיק גם דרישה לכל תא שאם התא יכול להתעדכן, הוא יתעדכן בסופו של דבר.</a:t>
            </a:r>
          </a:p>
          <a:p>
            <a:r>
              <a:rPr lang="he-IL" dirty="0" smtClean="0"/>
              <a:t>הדרישה שלנו תהיה כי הבניה הנ"ל תקיים את כל אחד מהניסויים.</a:t>
            </a:r>
          </a:p>
        </p:txBody>
      </p:sp>
      <p:grpSp>
        <p:nvGrpSpPr>
          <p:cNvPr id="61" name="Group 60"/>
          <p:cNvGrpSpPr/>
          <p:nvPr/>
        </p:nvGrpSpPr>
        <p:grpSpPr>
          <a:xfrm>
            <a:off x="4772025" y="2616377"/>
            <a:ext cx="1717575" cy="1245753"/>
            <a:chOff x="2352359" y="6131598"/>
            <a:chExt cx="1717575" cy="1245753"/>
          </a:xfrm>
        </p:grpSpPr>
        <p:sp>
          <p:nvSpPr>
            <p:cNvPr id="15" name="TextBox 14"/>
            <p:cNvSpPr txBox="1"/>
            <p:nvPr/>
          </p:nvSpPr>
          <p:spPr>
            <a:xfrm>
              <a:off x="2352359" y="6131598"/>
              <a:ext cx="544379" cy="51935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1" anchor="ctr">
              <a:spAutoFit/>
            </a:bodyPr>
            <a:lstStyle/>
            <a:p>
              <a:pPr algn="l" rtl="0"/>
              <a:r>
                <a:rPr lang="en-US" dirty="0" smtClean="0"/>
                <a:t>a</a:t>
              </a:r>
              <a:endParaRPr lang="he-IL" dirty="0"/>
            </a:p>
          </p:txBody>
        </p:sp>
        <p:cxnSp>
          <p:nvCxnSpPr>
            <p:cNvPr id="17" name="Straight Arrow Connector 16"/>
            <p:cNvCxnSpPr>
              <a:stCxn id="15" idx="6"/>
              <a:endCxn id="20" idx="2"/>
            </p:cNvCxnSpPr>
            <p:nvPr/>
          </p:nvCxnSpPr>
          <p:spPr>
            <a:xfrm>
              <a:off x="2896738" y="6391274"/>
              <a:ext cx="641971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3538709" y="6131598"/>
              <a:ext cx="531225" cy="51935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1" anchor="ctr">
              <a:spAutoFit/>
            </a:bodyPr>
            <a:lstStyle/>
            <a:p>
              <a:pPr algn="l" rtl="0"/>
              <a:r>
                <a:rPr lang="en-US" dirty="0" smtClean="0"/>
                <a:t>c</a:t>
              </a:r>
              <a:endParaRPr lang="he-IL" dirty="0"/>
            </a:p>
          </p:txBody>
        </p:sp>
        <p:cxnSp>
          <p:nvCxnSpPr>
            <p:cNvPr id="21" name="Straight Arrow Connector 20"/>
            <p:cNvCxnSpPr>
              <a:stCxn id="24" idx="7"/>
              <a:endCxn id="20" idx="3"/>
            </p:cNvCxnSpPr>
            <p:nvPr/>
          </p:nvCxnSpPr>
          <p:spPr>
            <a:xfrm flipV="1">
              <a:off x="3458987" y="6574892"/>
              <a:ext cx="157518" cy="359165"/>
            </a:xfrm>
            <a:prstGeom prst="straightConnector1">
              <a:avLst/>
            </a:prstGeom>
            <a:ln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2994330" y="6858000"/>
              <a:ext cx="544379" cy="51935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1" anchor="ctr">
              <a:spAutoFit/>
            </a:bodyPr>
            <a:lstStyle/>
            <a:p>
              <a:pPr algn="l" rtl="0"/>
              <a:r>
                <a:rPr lang="en-US" dirty="0"/>
                <a:t>b</a:t>
              </a:r>
              <a:endParaRPr lang="he-IL" dirty="0"/>
            </a:p>
          </p:txBody>
        </p:sp>
        <p:cxnSp>
          <p:nvCxnSpPr>
            <p:cNvPr id="25" name="Straight Arrow Connector 24"/>
            <p:cNvCxnSpPr>
              <a:stCxn id="15" idx="4"/>
              <a:endCxn id="24" idx="1"/>
            </p:cNvCxnSpPr>
            <p:nvPr/>
          </p:nvCxnSpPr>
          <p:spPr>
            <a:xfrm>
              <a:off x="2624549" y="6650949"/>
              <a:ext cx="449503" cy="283108"/>
            </a:xfrm>
            <a:prstGeom prst="straightConnector1">
              <a:avLst/>
            </a:prstGeom>
            <a:ln cap="flat"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>
              <a:stCxn id="20" idx="1"/>
              <a:endCxn id="15" idx="7"/>
            </p:cNvCxnSpPr>
            <p:nvPr/>
          </p:nvCxnSpPr>
          <p:spPr>
            <a:xfrm flipH="1">
              <a:off x="2817016" y="6207655"/>
              <a:ext cx="799489" cy="0"/>
            </a:xfrm>
            <a:prstGeom prst="straightConnector1">
              <a:avLst/>
            </a:prstGeom>
            <a:ln>
              <a:prstDash val="dash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2" name="TextBox 61"/>
          <p:cNvSpPr txBox="1"/>
          <p:nvPr/>
        </p:nvSpPr>
        <p:spPr>
          <a:xfrm>
            <a:off x="6708339" y="1381026"/>
            <a:ext cx="4428309" cy="258532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במערכת המתוארת פה ידוע כי יש קשר חיובי מ</a:t>
            </a:r>
            <a:r>
              <a:rPr lang="en-US" dirty="0" smtClean="0"/>
              <a:t>a</a:t>
            </a:r>
            <a:r>
              <a:rPr lang="he-IL" dirty="0" smtClean="0"/>
              <a:t> ל</a:t>
            </a:r>
            <a:r>
              <a:rPr lang="en-US" dirty="0" smtClean="0"/>
              <a:t>c</a:t>
            </a:r>
            <a:r>
              <a:rPr lang="he-IL" dirty="0" smtClean="0"/>
              <a:t>(</a:t>
            </a:r>
            <a:r>
              <a:rPr lang="he-IL" dirty="0" err="1" smtClean="0"/>
              <a:t>כש</a:t>
            </a:r>
            <a:r>
              <a:rPr lang="en-US" dirty="0" smtClean="0"/>
              <a:t>a</a:t>
            </a:r>
            <a:r>
              <a:rPr lang="he-IL" dirty="0" smtClean="0"/>
              <a:t> דולק הוא עשוי 'להדליק' את </a:t>
            </a:r>
            <a:r>
              <a:rPr lang="en-US" dirty="0" smtClean="0"/>
              <a:t>c</a:t>
            </a:r>
            <a:r>
              <a:rPr lang="he-IL" dirty="0" smtClean="0"/>
              <a:t>) וקשר שלילי מ</a:t>
            </a:r>
            <a:r>
              <a:rPr lang="en-US" dirty="0" smtClean="0"/>
              <a:t>a</a:t>
            </a:r>
            <a:r>
              <a:rPr lang="he-IL" dirty="0" smtClean="0"/>
              <a:t> ל</a:t>
            </a:r>
            <a:r>
              <a:rPr lang="en-US" dirty="0" smtClean="0"/>
              <a:t>b</a:t>
            </a:r>
            <a:r>
              <a:rPr lang="he-IL" dirty="0" smtClean="0"/>
              <a:t>(</a:t>
            </a:r>
            <a:r>
              <a:rPr lang="he-IL" dirty="0" err="1" smtClean="0"/>
              <a:t>כש</a:t>
            </a:r>
            <a:r>
              <a:rPr lang="en-US" dirty="0" smtClean="0"/>
              <a:t>a</a:t>
            </a:r>
            <a:r>
              <a:rPr lang="he-IL" dirty="0" smtClean="0"/>
              <a:t> דולק הוא עשוי לכבות' את </a:t>
            </a:r>
            <a:r>
              <a:rPr lang="en-US" dirty="0" smtClean="0"/>
              <a:t>b</a:t>
            </a:r>
            <a:r>
              <a:rPr lang="he-IL" dirty="0" smtClean="0"/>
              <a:t>)</a:t>
            </a:r>
          </a:p>
          <a:p>
            <a:r>
              <a:rPr lang="he-IL" dirty="0" smtClean="0"/>
              <a:t>כמו כן, משוער כי יש קשר חיובי מ</a:t>
            </a:r>
            <a:r>
              <a:rPr lang="en-US" dirty="0" smtClean="0"/>
              <a:t>b</a:t>
            </a:r>
            <a:r>
              <a:rPr lang="he-IL" dirty="0" smtClean="0"/>
              <a:t> ל</a:t>
            </a:r>
            <a:r>
              <a:rPr lang="en-US" dirty="0" smtClean="0"/>
              <a:t>c</a:t>
            </a:r>
            <a:r>
              <a:rPr lang="he-IL" dirty="0" smtClean="0"/>
              <a:t>, וקשר שלילי מ</a:t>
            </a:r>
            <a:r>
              <a:rPr lang="en-US" dirty="0" smtClean="0"/>
              <a:t>c</a:t>
            </a:r>
            <a:r>
              <a:rPr lang="he-IL" dirty="0" smtClean="0"/>
              <a:t> ל</a:t>
            </a:r>
            <a:r>
              <a:rPr lang="en-US" dirty="0" smtClean="0"/>
              <a:t>a</a:t>
            </a:r>
            <a:r>
              <a:rPr lang="he-IL" dirty="0" smtClean="0"/>
              <a:t>.</a:t>
            </a:r>
          </a:p>
          <a:p>
            <a:endParaRPr lang="he-IL" dirty="0"/>
          </a:p>
          <a:p>
            <a:r>
              <a:rPr lang="he-IL" dirty="0" smtClean="0"/>
              <a:t>דוגמא לניסוי תהיה שידוע שמערכים התחלתיים של אמת בכלל התאים, המערכת מתייצבת לבסוף על הערכים </a:t>
            </a:r>
            <a:r>
              <a:rPr lang="en-US" dirty="0" smtClean="0"/>
              <a:t>a=</a:t>
            </a:r>
            <a:r>
              <a:rPr lang="en-US" dirty="0" err="1" smtClean="0"/>
              <a:t>false,b</a:t>
            </a:r>
            <a:r>
              <a:rPr lang="en-US" dirty="0" smtClean="0"/>
              <a:t>=c=true</a:t>
            </a:r>
            <a:r>
              <a:rPr lang="he-IL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20153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" grpId="1" uiExpand="1" build="p"/>
      <p:bldP spid="4" grpId="0" build="p"/>
      <p:bldP spid="5" grpId="0"/>
      <p:bldP spid="5" grpId="1"/>
      <p:bldP spid="6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4432</TotalTime>
  <Words>635</Words>
  <Application>Microsoft Office PowerPoint</Application>
  <PresentationFormat>Widescreen</PresentationFormat>
  <Paragraphs>72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Times New Roman</vt:lpstr>
      <vt:lpstr>Office Theme</vt:lpstr>
      <vt:lpstr>אימות פורמלי  במערכת מבוססת ענן</vt:lpstr>
      <vt:lpstr>  FDS – Fair Discrete Systems  D= &lt;V,Θ,ρ,J,C&gt; </vt:lpstr>
      <vt:lpstr>LTL – Linear Temporal Logic</vt:lpstr>
      <vt:lpstr>יתרונות האימות הפורמלי לעומת בדיקות סדירות</vt:lpstr>
      <vt:lpstr>RE:IN – מערכת לזיהוי קשרים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Fair Discrete Systems  D = &lt;V, Θ, ρ, J, C &gt;:</dc:title>
  <dc:creator>Yoni Schlesinger</dc:creator>
  <cp:lastModifiedBy>Julia Almog</cp:lastModifiedBy>
  <cp:revision>35</cp:revision>
  <dcterms:created xsi:type="dcterms:W3CDTF">2016-02-15T07:23:47Z</dcterms:created>
  <dcterms:modified xsi:type="dcterms:W3CDTF">2016-02-18T09:32:49Z</dcterms:modified>
</cp:coreProperties>
</file>