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4" r:id="rId3"/>
    <p:sldId id="260" r:id="rId4"/>
    <p:sldId id="265" r:id="rId5"/>
    <p:sldId id="259" r:id="rId6"/>
    <p:sldId id="261" r:id="rId7"/>
    <p:sldId id="263" r:id="rId8"/>
    <p:sldId id="258" r:id="rId9"/>
    <p:sldId id="266" r:id="rId1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F71881-7F57-4914-A3AB-C29EBB9A98A9}" type="doc">
      <dgm:prSet loTypeId="urn:microsoft.com/office/officeart/2009/3/layout/SubStepProcess" loCatId="process" qsTypeId="urn:microsoft.com/office/officeart/2005/8/quickstyle/simple1" qsCatId="simple" csTypeId="urn:microsoft.com/office/officeart/2005/8/colors/accent1_2" csCatId="accent1" phldr="1"/>
      <dgm:spPr/>
      <dgm:t>
        <a:bodyPr/>
        <a:lstStyle/>
        <a:p>
          <a:pPr rtl="1"/>
          <a:endParaRPr lang="he-IL"/>
        </a:p>
      </dgm:t>
    </dgm:pt>
    <dgm:pt modelId="{09169D2B-DA63-4FF7-97D6-06A40646FD75}">
      <dgm:prSet phldrT="[Text]"/>
      <dgm:spPr/>
      <dgm:t>
        <a:bodyPr/>
        <a:lstStyle/>
        <a:p>
          <a:pPr rtl="1"/>
          <a:r>
            <a:rPr lang="en-US" dirty="0" smtClean="0"/>
            <a:t>Pre initial state</a:t>
          </a:r>
          <a:endParaRPr lang="he-IL" dirty="0"/>
        </a:p>
      </dgm:t>
    </dgm:pt>
    <dgm:pt modelId="{C6397505-CB35-4705-BA13-66F7B53034F6}" type="parTrans" cxnId="{10914C42-DA9B-460D-92B0-B360D1FB1D25}">
      <dgm:prSet/>
      <dgm:spPr/>
      <dgm:t>
        <a:bodyPr/>
        <a:lstStyle/>
        <a:p>
          <a:pPr rtl="1"/>
          <a:endParaRPr lang="he-IL"/>
        </a:p>
      </dgm:t>
    </dgm:pt>
    <dgm:pt modelId="{99C7249C-02EF-4A63-9C2F-F9DAC0829E11}" type="sibTrans" cxnId="{10914C42-DA9B-460D-92B0-B360D1FB1D25}">
      <dgm:prSet/>
      <dgm:spPr/>
      <dgm:t>
        <a:bodyPr/>
        <a:lstStyle/>
        <a:p>
          <a:pPr rtl="1"/>
          <a:endParaRPr lang="he-IL"/>
        </a:p>
      </dgm:t>
    </dgm:pt>
    <dgm:pt modelId="{4B656209-26B1-4857-82B3-BA7803EDB4E5}">
      <dgm:prSet phldrT="[Text]"/>
      <dgm:spPr/>
      <dgm:t>
        <a:bodyPr/>
        <a:lstStyle/>
        <a:p>
          <a:pPr rtl="1"/>
          <a:r>
            <a:rPr lang="en-US" dirty="0" smtClean="0"/>
            <a:t>Values freely updates</a:t>
          </a:r>
          <a:endParaRPr lang="he-IL" dirty="0"/>
        </a:p>
      </dgm:t>
    </dgm:pt>
    <dgm:pt modelId="{6B87359B-4868-4D7C-8233-F1C9EC6BFC21}" type="parTrans" cxnId="{9787D79C-78AC-444F-A160-9844080A2D8F}">
      <dgm:prSet/>
      <dgm:spPr/>
      <dgm:t>
        <a:bodyPr/>
        <a:lstStyle/>
        <a:p>
          <a:pPr rtl="1"/>
          <a:endParaRPr lang="he-IL"/>
        </a:p>
      </dgm:t>
    </dgm:pt>
    <dgm:pt modelId="{2F6A9A3A-BB4E-4ED0-AED1-9176F1694D61}" type="sibTrans" cxnId="{9787D79C-78AC-444F-A160-9844080A2D8F}">
      <dgm:prSet/>
      <dgm:spPr/>
      <dgm:t>
        <a:bodyPr/>
        <a:lstStyle/>
        <a:p>
          <a:pPr rtl="1"/>
          <a:endParaRPr lang="he-IL"/>
        </a:p>
      </dgm:t>
    </dgm:pt>
    <dgm:pt modelId="{B7851603-06A7-4E11-A44C-DF294051835E}">
      <dgm:prSet phldrT="[Text]"/>
      <dgm:spPr/>
      <dgm:t>
        <a:bodyPr/>
        <a:lstStyle/>
        <a:p>
          <a:pPr rtl="1"/>
          <a:r>
            <a:rPr lang="en-US" dirty="0" smtClean="0"/>
            <a:t>Values updated by Regulation Conditions</a:t>
          </a:r>
          <a:endParaRPr lang="he-IL" dirty="0"/>
        </a:p>
      </dgm:t>
    </dgm:pt>
    <dgm:pt modelId="{F28F6F10-2CAB-4587-AE35-D135FA35F8FE}" type="parTrans" cxnId="{97B0F581-3A91-40F5-BEA9-F3AF88498286}">
      <dgm:prSet/>
      <dgm:spPr/>
      <dgm:t>
        <a:bodyPr/>
        <a:lstStyle/>
        <a:p>
          <a:pPr rtl="1"/>
          <a:endParaRPr lang="he-IL"/>
        </a:p>
      </dgm:t>
    </dgm:pt>
    <dgm:pt modelId="{77BFE35F-9317-44A6-9F5D-FE05D7C780D9}" type="sibTrans" cxnId="{97B0F581-3A91-40F5-BEA9-F3AF88498286}">
      <dgm:prSet/>
      <dgm:spPr/>
      <dgm:t>
        <a:bodyPr/>
        <a:lstStyle/>
        <a:p>
          <a:pPr rtl="1"/>
          <a:endParaRPr lang="he-IL"/>
        </a:p>
      </dgm:t>
    </dgm:pt>
    <dgm:pt modelId="{B50B89E6-64A0-4DA7-8486-F4037D2ACCB0}" type="pres">
      <dgm:prSet presAssocID="{CBF71881-7F57-4914-A3AB-C29EBB9A98A9}" presName="Name0" presStyleCnt="0">
        <dgm:presLayoutVars>
          <dgm:chMax val="7"/>
          <dgm:dir/>
          <dgm:animOne val="branch"/>
        </dgm:presLayoutVars>
      </dgm:prSet>
      <dgm:spPr/>
      <dgm:t>
        <a:bodyPr/>
        <a:lstStyle/>
        <a:p>
          <a:pPr rtl="1"/>
          <a:endParaRPr lang="he-IL"/>
        </a:p>
      </dgm:t>
    </dgm:pt>
    <dgm:pt modelId="{C5C335E2-ED6F-4D99-A2A1-8AF252F6DD50}" type="pres">
      <dgm:prSet presAssocID="{09169D2B-DA63-4FF7-97D6-06A40646FD75}" presName="parTx1" presStyleLbl="node1" presStyleIdx="0" presStyleCnt="2"/>
      <dgm:spPr/>
      <dgm:t>
        <a:bodyPr/>
        <a:lstStyle/>
        <a:p>
          <a:pPr rtl="1"/>
          <a:endParaRPr lang="he-IL"/>
        </a:p>
      </dgm:t>
    </dgm:pt>
    <dgm:pt modelId="{BD388349-E7B8-4E89-9C49-FC812BA96DB2}" type="pres">
      <dgm:prSet presAssocID="{09169D2B-DA63-4FF7-97D6-06A40646FD75}" presName="spPre1" presStyleCnt="0"/>
      <dgm:spPr/>
    </dgm:pt>
    <dgm:pt modelId="{B4221911-3FBA-4558-AD92-8BAFD1A612D8}" type="pres">
      <dgm:prSet presAssocID="{09169D2B-DA63-4FF7-97D6-06A40646FD75}" presName="chLin1" presStyleCnt="0"/>
      <dgm:spPr/>
    </dgm:pt>
    <dgm:pt modelId="{1970F263-A732-48EB-810F-90B78F582655}" type="pres">
      <dgm:prSet presAssocID="{6B87359B-4868-4D7C-8233-F1C9EC6BFC21}" presName="Name11" presStyleLbl="parChTrans1D1" presStyleIdx="0" presStyleCnt="4"/>
      <dgm:spPr/>
    </dgm:pt>
    <dgm:pt modelId="{CAED4C8F-6F39-4E4C-B68C-B68884A81AAA}" type="pres">
      <dgm:prSet presAssocID="{6B87359B-4868-4D7C-8233-F1C9EC6BFC21}" presName="Name31" presStyleLbl="parChTrans1D1" presStyleIdx="1" presStyleCnt="4"/>
      <dgm:spPr/>
    </dgm:pt>
    <dgm:pt modelId="{AE3A3C43-2BF6-4ABD-8750-9EA7BC05A2C1}" type="pres">
      <dgm:prSet presAssocID="{4B656209-26B1-4857-82B3-BA7803EDB4E5}" presName="top1" presStyleCnt="0"/>
      <dgm:spPr/>
    </dgm:pt>
    <dgm:pt modelId="{98A5D443-0042-4BAD-8CE3-1F459CF322F6}" type="pres">
      <dgm:prSet presAssocID="{4B656209-26B1-4857-82B3-BA7803EDB4E5}" presName="txAndLines1" presStyleCnt="0"/>
      <dgm:spPr/>
    </dgm:pt>
    <dgm:pt modelId="{891A1D53-40FD-4DC6-969A-4C97813ECA39}" type="pres">
      <dgm:prSet presAssocID="{4B656209-26B1-4857-82B3-BA7803EDB4E5}" presName="anchor1" presStyleCnt="0"/>
      <dgm:spPr/>
    </dgm:pt>
    <dgm:pt modelId="{8BCB361A-183C-40E5-8053-FEF7D96DAAF1}" type="pres">
      <dgm:prSet presAssocID="{4B656209-26B1-4857-82B3-BA7803EDB4E5}" presName="backup1" presStyleCnt="0"/>
      <dgm:spPr/>
    </dgm:pt>
    <dgm:pt modelId="{80C93E34-F262-4FE2-9261-47DAB76219D8}" type="pres">
      <dgm:prSet presAssocID="{4B656209-26B1-4857-82B3-BA7803EDB4E5}" presName="preLine1" presStyleLbl="parChTrans1D1" presStyleIdx="2" presStyleCnt="4"/>
      <dgm:spPr/>
    </dgm:pt>
    <dgm:pt modelId="{F241BF89-98CE-47FF-98D8-A71AE7C9C635}" type="pres">
      <dgm:prSet presAssocID="{4B656209-26B1-4857-82B3-BA7803EDB4E5}" presName="desTx1" presStyleLbl="revTx" presStyleIdx="0" presStyleCnt="0">
        <dgm:presLayoutVars>
          <dgm:bulletEnabled val="1"/>
        </dgm:presLayoutVars>
      </dgm:prSet>
      <dgm:spPr/>
      <dgm:t>
        <a:bodyPr/>
        <a:lstStyle/>
        <a:p>
          <a:pPr rtl="1"/>
          <a:endParaRPr lang="he-IL"/>
        </a:p>
      </dgm:t>
    </dgm:pt>
    <dgm:pt modelId="{EDCD60AF-D905-4242-8826-9077A6E6029E}" type="pres">
      <dgm:prSet presAssocID="{4B656209-26B1-4857-82B3-BA7803EDB4E5}" presName="postLine1" presStyleLbl="parChTrans1D1" presStyleIdx="3" presStyleCnt="4"/>
      <dgm:spPr/>
    </dgm:pt>
    <dgm:pt modelId="{5CDD99BF-2C38-4782-B0A8-D6AA487406D5}" type="pres">
      <dgm:prSet presAssocID="{09169D2B-DA63-4FF7-97D6-06A40646FD75}" presName="spPost1" presStyleCnt="0"/>
      <dgm:spPr/>
    </dgm:pt>
    <dgm:pt modelId="{2C8DBCA0-7C16-4248-9872-F819321407A2}" type="pres">
      <dgm:prSet presAssocID="{B7851603-06A7-4E11-A44C-DF294051835E}" presName="parTx2" presStyleLbl="node1" presStyleIdx="1" presStyleCnt="2"/>
      <dgm:spPr/>
      <dgm:t>
        <a:bodyPr/>
        <a:lstStyle/>
        <a:p>
          <a:pPr rtl="1"/>
          <a:endParaRPr lang="he-IL"/>
        </a:p>
      </dgm:t>
    </dgm:pt>
  </dgm:ptLst>
  <dgm:cxnLst>
    <dgm:cxn modelId="{9787D79C-78AC-444F-A160-9844080A2D8F}" srcId="{09169D2B-DA63-4FF7-97D6-06A40646FD75}" destId="{4B656209-26B1-4857-82B3-BA7803EDB4E5}" srcOrd="0" destOrd="0" parTransId="{6B87359B-4868-4D7C-8233-F1C9EC6BFC21}" sibTransId="{2F6A9A3A-BB4E-4ED0-AED1-9176F1694D61}"/>
    <dgm:cxn modelId="{30F7DD74-73DD-4729-A45F-725DC3CF1B4A}" type="presOf" srcId="{09169D2B-DA63-4FF7-97D6-06A40646FD75}" destId="{C5C335E2-ED6F-4D99-A2A1-8AF252F6DD50}" srcOrd="0" destOrd="0" presId="urn:microsoft.com/office/officeart/2009/3/layout/SubStepProcess"/>
    <dgm:cxn modelId="{10914C42-DA9B-460D-92B0-B360D1FB1D25}" srcId="{CBF71881-7F57-4914-A3AB-C29EBB9A98A9}" destId="{09169D2B-DA63-4FF7-97D6-06A40646FD75}" srcOrd="0" destOrd="0" parTransId="{C6397505-CB35-4705-BA13-66F7B53034F6}" sibTransId="{99C7249C-02EF-4A63-9C2F-F9DAC0829E11}"/>
    <dgm:cxn modelId="{D61D6742-BB0E-45F9-ADC5-994221D456CA}" type="presOf" srcId="{B7851603-06A7-4E11-A44C-DF294051835E}" destId="{2C8DBCA0-7C16-4248-9872-F819321407A2}" srcOrd="0" destOrd="0" presId="urn:microsoft.com/office/officeart/2009/3/layout/SubStepProcess"/>
    <dgm:cxn modelId="{C1AA57A3-08F5-4AFC-86C1-CC081ED22202}" type="presOf" srcId="{4B656209-26B1-4857-82B3-BA7803EDB4E5}" destId="{F241BF89-98CE-47FF-98D8-A71AE7C9C635}" srcOrd="0" destOrd="0" presId="urn:microsoft.com/office/officeart/2009/3/layout/SubStepProcess"/>
    <dgm:cxn modelId="{361EABFE-19EA-4774-BE96-8088ACF2C8A8}" type="presOf" srcId="{CBF71881-7F57-4914-A3AB-C29EBB9A98A9}" destId="{B50B89E6-64A0-4DA7-8486-F4037D2ACCB0}" srcOrd="0" destOrd="0" presId="urn:microsoft.com/office/officeart/2009/3/layout/SubStepProcess"/>
    <dgm:cxn modelId="{97B0F581-3A91-40F5-BEA9-F3AF88498286}" srcId="{CBF71881-7F57-4914-A3AB-C29EBB9A98A9}" destId="{B7851603-06A7-4E11-A44C-DF294051835E}" srcOrd="1" destOrd="0" parTransId="{F28F6F10-2CAB-4587-AE35-D135FA35F8FE}" sibTransId="{77BFE35F-9317-44A6-9F5D-FE05D7C780D9}"/>
    <dgm:cxn modelId="{070717B8-90C0-4D99-81B2-2B3357E2BC92}" type="presParOf" srcId="{B50B89E6-64A0-4DA7-8486-F4037D2ACCB0}" destId="{C5C335E2-ED6F-4D99-A2A1-8AF252F6DD50}" srcOrd="0" destOrd="0" presId="urn:microsoft.com/office/officeart/2009/3/layout/SubStepProcess"/>
    <dgm:cxn modelId="{0FB8A3F0-7CFF-4EE3-9EC3-6A9C72FEE8CF}" type="presParOf" srcId="{B50B89E6-64A0-4DA7-8486-F4037D2ACCB0}" destId="{BD388349-E7B8-4E89-9C49-FC812BA96DB2}" srcOrd="1" destOrd="0" presId="urn:microsoft.com/office/officeart/2009/3/layout/SubStepProcess"/>
    <dgm:cxn modelId="{06F2B504-EFAE-476F-9CDD-9B0FA5F966A9}" type="presParOf" srcId="{B50B89E6-64A0-4DA7-8486-F4037D2ACCB0}" destId="{B4221911-3FBA-4558-AD92-8BAFD1A612D8}" srcOrd="2" destOrd="0" presId="urn:microsoft.com/office/officeart/2009/3/layout/SubStepProcess"/>
    <dgm:cxn modelId="{7F49A6D0-92DC-47E6-A32A-44324C7F820D}" type="presParOf" srcId="{B4221911-3FBA-4558-AD92-8BAFD1A612D8}" destId="{1970F263-A732-48EB-810F-90B78F582655}" srcOrd="0" destOrd="0" presId="urn:microsoft.com/office/officeart/2009/3/layout/SubStepProcess"/>
    <dgm:cxn modelId="{ED8FC80B-1D3D-4EDA-8B2A-F78C3B8250F9}" type="presParOf" srcId="{B4221911-3FBA-4558-AD92-8BAFD1A612D8}" destId="{CAED4C8F-6F39-4E4C-B68C-B68884A81AAA}" srcOrd="1" destOrd="0" presId="urn:microsoft.com/office/officeart/2009/3/layout/SubStepProcess"/>
    <dgm:cxn modelId="{8524182E-045B-4A87-AB71-3335829E31C7}" type="presParOf" srcId="{B4221911-3FBA-4558-AD92-8BAFD1A612D8}" destId="{AE3A3C43-2BF6-4ABD-8750-9EA7BC05A2C1}" srcOrd="2" destOrd="0" presId="urn:microsoft.com/office/officeart/2009/3/layout/SubStepProcess"/>
    <dgm:cxn modelId="{83975A79-2283-4585-899A-2180E2F016BF}" type="presParOf" srcId="{B4221911-3FBA-4558-AD92-8BAFD1A612D8}" destId="{98A5D443-0042-4BAD-8CE3-1F459CF322F6}" srcOrd="3" destOrd="0" presId="urn:microsoft.com/office/officeart/2009/3/layout/SubStepProcess"/>
    <dgm:cxn modelId="{881F8830-F3EA-4921-A0A8-EE24F369B367}" type="presParOf" srcId="{98A5D443-0042-4BAD-8CE3-1F459CF322F6}" destId="{891A1D53-40FD-4DC6-969A-4C97813ECA39}" srcOrd="0" destOrd="0" presId="urn:microsoft.com/office/officeart/2009/3/layout/SubStepProcess"/>
    <dgm:cxn modelId="{892FBBE1-4166-4432-B5F4-12077F532EE4}" type="presParOf" srcId="{98A5D443-0042-4BAD-8CE3-1F459CF322F6}" destId="{8BCB361A-183C-40E5-8053-FEF7D96DAAF1}" srcOrd="1" destOrd="0" presId="urn:microsoft.com/office/officeart/2009/3/layout/SubStepProcess"/>
    <dgm:cxn modelId="{C1525BE9-953D-43F8-8FE6-067DCC51C890}" type="presParOf" srcId="{98A5D443-0042-4BAD-8CE3-1F459CF322F6}" destId="{80C93E34-F262-4FE2-9261-47DAB76219D8}" srcOrd="2" destOrd="0" presId="urn:microsoft.com/office/officeart/2009/3/layout/SubStepProcess"/>
    <dgm:cxn modelId="{858657C1-3D0D-40B1-BD2C-3ED67346E2B3}" type="presParOf" srcId="{98A5D443-0042-4BAD-8CE3-1F459CF322F6}" destId="{F241BF89-98CE-47FF-98D8-A71AE7C9C635}" srcOrd="3" destOrd="0" presId="urn:microsoft.com/office/officeart/2009/3/layout/SubStepProcess"/>
    <dgm:cxn modelId="{9FB7A9A0-E681-40B2-A146-889EE6FC007A}" type="presParOf" srcId="{98A5D443-0042-4BAD-8CE3-1F459CF322F6}" destId="{EDCD60AF-D905-4242-8826-9077A6E6029E}" srcOrd="4" destOrd="0" presId="urn:microsoft.com/office/officeart/2009/3/layout/SubStepProcess"/>
    <dgm:cxn modelId="{D8E96F64-20F0-4794-9771-CA6FD9CB0EB5}" type="presParOf" srcId="{B50B89E6-64A0-4DA7-8486-F4037D2ACCB0}" destId="{5CDD99BF-2C38-4782-B0A8-D6AA487406D5}" srcOrd="3" destOrd="0" presId="urn:microsoft.com/office/officeart/2009/3/layout/SubStepProcess"/>
    <dgm:cxn modelId="{4327FB63-A4DC-4BCD-A09C-AA1F7FC98B0C}" type="presParOf" srcId="{B50B89E6-64A0-4DA7-8486-F4037D2ACCB0}" destId="{2C8DBCA0-7C16-4248-9872-F819321407A2}" srcOrd="4"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he-I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118876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1002624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174048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310205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he-I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280929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2316886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he-I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2714990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44137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1044236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3505466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DF10F4-2C2E-40D5-84DA-F51F8EBCCED4}" type="datetimeFigureOut">
              <a:rPr lang="he-IL" smtClean="0"/>
              <a:t>כ"ג/אלול/תשע"ו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2EC0B62F-F3BB-4E0F-924F-2A7A0970C21C}" type="slidenum">
              <a:rPr lang="he-IL" smtClean="0"/>
              <a:t>‹#›</a:t>
            </a:fld>
            <a:endParaRPr lang="he-IL"/>
          </a:p>
        </p:txBody>
      </p:sp>
    </p:spTree>
    <p:extLst>
      <p:ext uri="{BB962C8B-B14F-4D97-AF65-F5344CB8AC3E}">
        <p14:creationId xmlns:p14="http://schemas.microsoft.com/office/powerpoint/2010/main" val="3088897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9000"/>
            <a:lum/>
            <a:extLst>
              <a:ext uri="{BEBA8EAE-BF5A-486C-A8C5-ECC9F3942E4B}">
                <a14:imgProps xmlns:a14="http://schemas.microsoft.com/office/drawing/2010/main">
                  <a14:imgLayer r:embed="rId14">
                    <a14:imgEffect>
                      <a14:artisticWatercolorSponge trans="79000" brushSize="9"/>
                    </a14:imgEffect>
                  </a14:imgLayer>
                </a14:imgProps>
              </a:ext>
            </a:extLst>
          </a:blip>
          <a:srcRect/>
          <a:stretch>
            <a:fillRect t="-4000" b="-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DDF10F4-2C2E-40D5-84DA-F51F8EBCCED4}" type="datetimeFigureOut">
              <a:rPr lang="he-IL" smtClean="0"/>
              <a:t>כ"ג/אלול/תשע"ו</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EC0B62F-F3BB-4E0F-924F-2A7A0970C21C}" type="slidenum">
              <a:rPr lang="he-IL" smtClean="0"/>
              <a:t>‹#›</a:t>
            </a:fld>
            <a:endParaRPr lang="he-IL"/>
          </a:p>
        </p:txBody>
      </p:sp>
    </p:spTree>
    <p:extLst>
      <p:ext uri="{BB962C8B-B14F-4D97-AF65-F5344CB8AC3E}">
        <p14:creationId xmlns:p14="http://schemas.microsoft.com/office/powerpoint/2010/main" val="3344039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EEEEE"/>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4100"/>
            <a:ext cx="9144000" cy="2070100"/>
          </a:xfrm>
          <a:prstGeom prst="flowChartAlternateProcess">
            <a:avLst/>
          </a:prstGeom>
          <a:solidFill>
            <a:srgbClr val="002060"/>
          </a:solidFill>
        </p:spPr>
        <p:txBody>
          <a:bodyPr>
            <a:normAutofit/>
          </a:bodyPr>
          <a:lstStyle/>
          <a:p>
            <a:r>
              <a:rPr lang="he-IL" b="1" dirty="0" smtClean="0">
                <a:solidFill>
                  <a:schemeClr val="bg1"/>
                </a:solidFill>
                <a:effectLst>
                  <a:outerShdw blurRad="38100" dist="38100" dir="2700000" algn="tl">
                    <a:srgbClr val="000000">
                      <a:alpha val="43137"/>
                    </a:srgbClr>
                  </a:outerShdw>
                </a:effectLst>
                <a:latin typeface="Gisha" pitchFamily="34" charset="-79"/>
                <a:cs typeface="Gisha" pitchFamily="34" charset="-79"/>
              </a:rPr>
              <a:t>ניתוח של אימות פורמלי</a:t>
            </a:r>
            <a:br>
              <a:rPr lang="he-IL" b="1" dirty="0" smtClean="0">
                <a:solidFill>
                  <a:schemeClr val="bg1"/>
                </a:solidFill>
                <a:effectLst>
                  <a:outerShdw blurRad="38100" dist="38100" dir="2700000" algn="tl">
                    <a:srgbClr val="000000">
                      <a:alpha val="43137"/>
                    </a:srgbClr>
                  </a:outerShdw>
                </a:effectLst>
                <a:latin typeface="Gisha" pitchFamily="34" charset="-79"/>
                <a:cs typeface="Gisha" pitchFamily="34" charset="-79"/>
              </a:rPr>
            </a:br>
            <a:r>
              <a:rPr lang="he-IL" b="1" dirty="0" smtClean="0">
                <a:solidFill>
                  <a:schemeClr val="bg1"/>
                </a:solidFill>
                <a:effectLst>
                  <a:outerShdw blurRad="38100" dist="38100" dir="2700000" algn="tl">
                    <a:srgbClr val="000000">
                      <a:alpha val="43137"/>
                    </a:srgbClr>
                  </a:outerShdw>
                </a:effectLst>
                <a:latin typeface="Gisha" pitchFamily="34" charset="-79"/>
                <a:cs typeface="Gisha" pitchFamily="34" charset="-79"/>
              </a:rPr>
              <a:t>ברשתות בוליאניות</a:t>
            </a:r>
            <a:endParaRPr lang="he-IL" b="1" dirty="0">
              <a:solidFill>
                <a:schemeClr val="bg1"/>
              </a:solidFill>
              <a:effectLst>
                <a:outerShdw blurRad="38100" dist="38100" dir="2700000" algn="tl">
                  <a:srgbClr val="000000">
                    <a:alpha val="43137"/>
                  </a:srgbClr>
                </a:outerShdw>
              </a:effectLst>
              <a:latin typeface="Gisha" pitchFamily="34" charset="-79"/>
              <a:cs typeface="Gisha" pitchFamily="34" charset="-79"/>
            </a:endParaRPr>
          </a:p>
        </p:txBody>
      </p:sp>
      <p:sp>
        <p:nvSpPr>
          <p:cNvPr id="3" name="Subtitle 2"/>
          <p:cNvSpPr>
            <a:spLocks noGrp="1"/>
          </p:cNvSpPr>
          <p:nvPr>
            <p:ph type="subTitle" idx="1"/>
          </p:nvPr>
        </p:nvSpPr>
        <p:spPr>
          <a:xfrm>
            <a:off x="1498600" y="4630738"/>
            <a:ext cx="9144000" cy="1655762"/>
          </a:xfrm>
        </p:spPr>
        <p:txBody>
          <a:bodyPr>
            <a:normAutofit/>
          </a:bodyPr>
          <a:lstStyle/>
          <a:p>
            <a:r>
              <a:rPr lang="he-IL" sz="3200" b="1" dirty="0" smtClean="0">
                <a:solidFill>
                  <a:srgbClr val="002060"/>
                </a:solidFill>
                <a:effectLst>
                  <a:outerShdw blurRad="38100" dist="38100" dir="2700000" algn="tl">
                    <a:srgbClr val="000000">
                      <a:alpha val="43137"/>
                    </a:srgbClr>
                  </a:outerShdw>
                </a:effectLst>
                <a:latin typeface="Gisha" pitchFamily="34" charset="-79"/>
                <a:cs typeface="Gisha" pitchFamily="34" charset="-79"/>
              </a:rPr>
              <a:t>יוני יונה שלסינגר</a:t>
            </a:r>
          </a:p>
          <a:p>
            <a:r>
              <a:rPr lang="he-IL" sz="3200" b="1" dirty="0" smtClean="0">
                <a:solidFill>
                  <a:srgbClr val="002060"/>
                </a:solidFill>
                <a:effectLst>
                  <a:outerShdw blurRad="38100" dist="38100" dir="2700000" algn="tl">
                    <a:srgbClr val="000000">
                      <a:alpha val="43137"/>
                    </a:srgbClr>
                  </a:outerShdw>
                </a:effectLst>
                <a:latin typeface="Gisha" pitchFamily="34" charset="-79"/>
                <a:cs typeface="Gisha" pitchFamily="34" charset="-79"/>
              </a:rPr>
              <a:t>מנחה: ד"ר הלל קוגלר</a:t>
            </a:r>
          </a:p>
          <a:p>
            <a:endParaRPr lang="he-IL" sz="3200" b="1" dirty="0">
              <a:solidFill>
                <a:srgbClr val="002060"/>
              </a:solidFill>
              <a:effectLst>
                <a:outerShdw blurRad="38100" dist="38100" dir="2700000" algn="tl">
                  <a:srgbClr val="000000">
                    <a:alpha val="43137"/>
                  </a:srgbClr>
                </a:outerShdw>
              </a:effectLst>
              <a:latin typeface="Gisha" pitchFamily="34" charset="-79"/>
              <a:cs typeface="Gisha" pitchFamily="34" charset="-79"/>
            </a:endParaRPr>
          </a:p>
        </p:txBody>
      </p:sp>
      <p:pic>
        <p:nvPicPr>
          <p:cNvPr id="1026" name="Picture 2" descr="https://encrypted-tbn3.gstatic.com/images?q=tbn:ANd9GcQdI7XFTrkwBNTu5A9JHCZykvsgq1zguF6a8nw4eLJxESU6PCKrHpuucU9u"/>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44000"/>
                    </a14:imgEffect>
                    <a14:imgEffect>
                      <a14:brightnessContrast bright="-11000" contrast="27000"/>
                    </a14:imgEffect>
                  </a14:imgLayer>
                </a14:imgProps>
              </a:ext>
              <a:ext uri="{28A0092B-C50C-407E-A947-70E740481C1C}">
                <a14:useLocalDpi xmlns:a14="http://schemas.microsoft.com/office/drawing/2010/main" val="0"/>
              </a:ext>
            </a:extLst>
          </a:blip>
          <a:srcRect/>
          <a:stretch>
            <a:fillRect/>
          </a:stretch>
        </p:blipFill>
        <p:spPr bwMode="auto">
          <a:xfrm>
            <a:off x="117475" y="44450"/>
            <a:ext cx="7153275" cy="2114550"/>
          </a:xfrm>
          <a:prstGeom prst="rect">
            <a:avLst/>
          </a:prstGeom>
          <a:noFill/>
          <a:ln>
            <a:noFill/>
          </a:ln>
        </p:spPr>
      </p:pic>
    </p:spTree>
    <p:extLst>
      <p:ext uri="{BB962C8B-B14F-4D97-AF65-F5344CB8AC3E}">
        <p14:creationId xmlns:p14="http://schemas.microsoft.com/office/powerpoint/2010/main" val="2367387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b="1" dirty="0" smtClean="0">
                <a:effectLst>
                  <a:outerShdw blurRad="38100" dist="38100" dir="2700000" algn="tl">
                    <a:srgbClr val="000000">
                      <a:alpha val="43137"/>
                    </a:srgbClr>
                  </a:outerShdw>
                </a:effectLst>
                <a:latin typeface="Gisha" pitchFamily="34" charset="-79"/>
                <a:cs typeface="Gisha" pitchFamily="34" charset="-79"/>
              </a:rPr>
              <a:t>עקרונות האימות הפורמלי</a:t>
            </a:r>
            <a:endParaRPr lang="he-IL" b="1" dirty="0">
              <a:effectLst>
                <a:outerShdw blurRad="38100" dist="38100" dir="2700000" algn="tl">
                  <a:srgbClr val="000000">
                    <a:alpha val="43137"/>
                  </a:srgbClr>
                </a:outerShdw>
              </a:effectLst>
              <a:latin typeface="Gisha" pitchFamily="34" charset="-79"/>
              <a:cs typeface="Gisha" pitchFamily="34" charset="-79"/>
            </a:endParaRPr>
          </a:p>
        </p:txBody>
      </p:sp>
      <p:sp>
        <p:nvSpPr>
          <p:cNvPr id="3" name="Content Placeholder 2"/>
          <p:cNvSpPr>
            <a:spLocks noGrp="1"/>
          </p:cNvSpPr>
          <p:nvPr>
            <p:ph idx="1"/>
          </p:nvPr>
        </p:nvSpPr>
        <p:spPr>
          <a:xfrm>
            <a:off x="1485900" y="1651000"/>
            <a:ext cx="10515600" cy="4762499"/>
          </a:xfrm>
        </p:spPr>
        <p:txBody>
          <a:bodyPr>
            <a:normAutofit/>
          </a:bodyPr>
          <a:lstStyle/>
          <a:p>
            <a:pPr>
              <a:lnSpc>
                <a:spcPct val="100000"/>
              </a:lnSpc>
              <a:buFont typeface="Wingdings" pitchFamily="2" charset="2"/>
              <a:buChar char="q"/>
            </a:pPr>
            <a:r>
              <a:rPr lang="he-IL" dirty="0" smtClean="0">
                <a:latin typeface="Gisha" pitchFamily="34" charset="-79"/>
                <a:cs typeface="Gisha" pitchFamily="34" charset="-79"/>
              </a:rPr>
              <a:t>באימות פורמלי לוקחים מערכת דיסקרטית הוגנת(</a:t>
            </a:r>
            <a:r>
              <a:rPr lang="en-US" dirty="0" smtClean="0">
                <a:latin typeface="Gisha" pitchFamily="34" charset="-79"/>
                <a:cs typeface="Gisha" pitchFamily="34" charset="-79"/>
              </a:rPr>
              <a:t>FDS</a:t>
            </a:r>
            <a:r>
              <a:rPr lang="he-IL" dirty="0" smtClean="0">
                <a:latin typeface="Gisha" pitchFamily="34" charset="-79"/>
                <a:cs typeface="Gisha" pitchFamily="34" charset="-79"/>
              </a:rPr>
              <a:t>), ומוכיחים קיום של תכונות, המבוטאות בנוסחאות </a:t>
            </a:r>
            <a:r>
              <a:rPr lang="en-US" dirty="0" smtClean="0">
                <a:latin typeface="Gisha" pitchFamily="34" charset="-79"/>
                <a:cs typeface="Gisha" pitchFamily="34" charset="-79"/>
              </a:rPr>
              <a:t>LTL</a:t>
            </a:r>
            <a:r>
              <a:rPr lang="he-IL" dirty="0" smtClean="0">
                <a:latin typeface="Gisha" pitchFamily="34" charset="-79"/>
                <a:cs typeface="Gisha" pitchFamily="34" charset="-79"/>
              </a:rPr>
              <a:t>. למשל, במערכת מימין,</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ניתן להוכיח כי לעולם </a:t>
            </a:r>
            <a:r>
              <a:rPr lang="en-US" dirty="0" smtClean="0">
                <a:latin typeface="Gisha" pitchFamily="34" charset="-79"/>
                <a:cs typeface="Gisha" pitchFamily="34" charset="-79"/>
              </a:rPr>
              <a:t>a</a:t>
            </a:r>
            <a:r>
              <a:rPr lang="he-IL" dirty="0" smtClean="0">
                <a:latin typeface="Gisha" pitchFamily="34" charset="-79"/>
                <a:cs typeface="Gisha" pitchFamily="34" charset="-79"/>
              </a:rPr>
              <a:t> אינו קטן, </a:t>
            </a:r>
            <a:r>
              <a:rPr lang="en-US" dirty="0" smtClean="0">
                <a:latin typeface="Gisha" pitchFamily="34" charset="-79"/>
                <a:cs typeface="Gisha" pitchFamily="34" charset="-79"/>
              </a:rPr>
              <a:t>G(next(a)&gt;=a)</a:t>
            </a:r>
            <a:r>
              <a:rPr lang="he-IL" dirty="0" smtClean="0">
                <a:latin typeface="Gisha" pitchFamily="34" charset="-79"/>
                <a:cs typeface="Gisha" pitchFamily="34" charset="-79"/>
              </a:rPr>
              <a:t>, או שלאחר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אינסוף </a:t>
            </a:r>
            <a:r>
              <a:rPr lang="he-IL" dirty="0">
                <a:latin typeface="Gisha" pitchFamily="34" charset="-79"/>
                <a:cs typeface="Gisha" pitchFamily="34" charset="-79"/>
              </a:rPr>
              <a:t>זמן </a:t>
            </a:r>
            <a:r>
              <a:rPr lang="he-IL" dirty="0" smtClean="0">
                <a:latin typeface="Gisha" pitchFamily="34" charset="-79"/>
                <a:cs typeface="Gisha" pitchFamily="34" charset="-79"/>
              </a:rPr>
              <a:t>הערך של </a:t>
            </a:r>
            <a:r>
              <a:rPr lang="en-US" dirty="0" smtClean="0">
                <a:latin typeface="Gisha" pitchFamily="34" charset="-79"/>
                <a:cs typeface="Gisha" pitchFamily="34" charset="-79"/>
              </a:rPr>
              <a:t>a</a:t>
            </a:r>
            <a:r>
              <a:rPr lang="he-IL" dirty="0" smtClean="0">
                <a:latin typeface="Gisha" pitchFamily="34" charset="-79"/>
                <a:cs typeface="Gisha" pitchFamily="34" charset="-79"/>
              </a:rPr>
              <a:t> יהיה 4 באופן תמידי, </a:t>
            </a:r>
            <a:r>
              <a:rPr lang="en-US" dirty="0" smtClean="0">
                <a:latin typeface="Gisha" pitchFamily="34" charset="-79"/>
                <a:cs typeface="Gisha" pitchFamily="34" charset="-79"/>
              </a:rPr>
              <a:t>F(G(a=4)</a:t>
            </a:r>
            <a:r>
              <a:rPr lang="he-IL" dirty="0" smtClean="0">
                <a:latin typeface="Gisha" pitchFamily="34" charset="-79"/>
                <a:cs typeface="Gisha" pitchFamily="34" charset="-79"/>
              </a:rPr>
              <a:t>.</a:t>
            </a:r>
          </a:p>
          <a:p>
            <a:pPr>
              <a:lnSpc>
                <a:spcPct val="100000"/>
              </a:lnSpc>
              <a:buFont typeface="Wingdings" pitchFamily="2" charset="2"/>
              <a:buChar char="q"/>
            </a:pPr>
            <a:r>
              <a:rPr lang="he-IL" dirty="0" smtClean="0">
                <a:latin typeface="Gisha" pitchFamily="34" charset="-79"/>
                <a:cs typeface="Gisha" pitchFamily="34" charset="-79"/>
              </a:rPr>
              <a:t>ישנן בעיות מורכבות יותר שניתן להוכיח, אולם ככל שהבעיה מורכבת יותר, היא תיקח זמן רב יותר, ועדיין את רוב הדוגמאות המורכבות יש לבנות ידנית.</a:t>
            </a:r>
          </a:p>
          <a:p>
            <a:pPr>
              <a:lnSpc>
                <a:spcPct val="100000"/>
              </a:lnSpc>
              <a:buFont typeface="Wingdings" pitchFamily="2" charset="2"/>
              <a:buChar char="q"/>
            </a:pPr>
            <a:r>
              <a:rPr lang="he-IL" dirty="0" err="1" smtClean="0">
                <a:latin typeface="Gisha" pitchFamily="34" charset="-79"/>
                <a:cs typeface="Gisha" pitchFamily="34" charset="-79"/>
              </a:rPr>
              <a:t>בפרוייקט</a:t>
            </a:r>
            <a:r>
              <a:rPr lang="he-IL" dirty="0" smtClean="0">
                <a:latin typeface="Gisha" pitchFamily="34" charset="-79"/>
                <a:cs typeface="Gisha" pitchFamily="34" charset="-79"/>
              </a:rPr>
              <a:t> זה הצלחנו לקחת את בעיית ה</a:t>
            </a:r>
            <a:r>
              <a:rPr lang="en-US" dirty="0" smtClean="0">
                <a:latin typeface="Gisha" pitchFamily="34" charset="-79"/>
                <a:cs typeface="Gisha" pitchFamily="34" charset="-79"/>
              </a:rPr>
              <a:t>RE:IN</a:t>
            </a:r>
            <a:r>
              <a:rPr lang="he-IL" dirty="0" smtClean="0">
                <a:latin typeface="Gisha" pitchFamily="34" charset="-79"/>
                <a:cs typeface="Gisha" pitchFamily="34" charset="-79"/>
              </a:rPr>
              <a:t> ולבנות לה העתקה אוטומטית, כך שניתן לבנות את בעיות ה</a:t>
            </a:r>
            <a:r>
              <a:rPr lang="en-US" dirty="0" smtClean="0">
                <a:latin typeface="Gisha" pitchFamily="34" charset="-79"/>
                <a:cs typeface="Gisha" pitchFamily="34" charset="-79"/>
              </a:rPr>
              <a:t>RE:IN</a:t>
            </a:r>
            <a:r>
              <a:rPr lang="he-IL" dirty="0" smtClean="0">
                <a:latin typeface="Gisha" pitchFamily="34" charset="-79"/>
                <a:cs typeface="Gisha" pitchFamily="34" charset="-79"/>
              </a:rPr>
              <a:t> בצורה אוטומטית מתוך הבעיה המקורית.</a:t>
            </a:r>
          </a:p>
          <a:p>
            <a:pPr>
              <a:lnSpc>
                <a:spcPct val="100000"/>
              </a:lnSpc>
              <a:buFont typeface="Wingdings" pitchFamily="2" charset="2"/>
              <a:buChar char="q"/>
            </a:pPr>
            <a:endParaRPr lang="he-IL" dirty="0"/>
          </a:p>
        </p:txBody>
      </p:sp>
      <p:grpSp>
        <p:nvGrpSpPr>
          <p:cNvPr id="4" name="Group 3"/>
          <p:cNvGrpSpPr/>
          <p:nvPr/>
        </p:nvGrpSpPr>
        <p:grpSpPr>
          <a:xfrm>
            <a:off x="492373" y="2168308"/>
            <a:ext cx="2900182" cy="1377652"/>
            <a:chOff x="8884919" y="727234"/>
            <a:chExt cx="2900182" cy="1377652"/>
          </a:xfrm>
        </p:grpSpPr>
        <p:grpSp>
          <p:nvGrpSpPr>
            <p:cNvPr id="5" name="Group 4"/>
            <p:cNvGrpSpPr/>
            <p:nvPr/>
          </p:nvGrpSpPr>
          <p:grpSpPr>
            <a:xfrm>
              <a:off x="8884919" y="727234"/>
              <a:ext cx="2547257" cy="1281805"/>
              <a:chOff x="822960" y="3226562"/>
              <a:chExt cx="2547257" cy="1281805"/>
            </a:xfrm>
          </p:grpSpPr>
          <p:grpSp>
            <p:nvGrpSpPr>
              <p:cNvPr id="8" name="Group 7"/>
              <p:cNvGrpSpPr/>
              <p:nvPr/>
            </p:nvGrpSpPr>
            <p:grpSpPr>
              <a:xfrm>
                <a:off x="822960" y="3266523"/>
                <a:ext cx="2547257" cy="1241844"/>
                <a:chOff x="1280160" y="3417932"/>
                <a:chExt cx="2547257" cy="1241844"/>
              </a:xfrm>
            </p:grpSpPr>
            <p:sp>
              <p:nvSpPr>
                <p:cNvPr id="11" name="TextBox 10"/>
                <p:cNvSpPr txBox="1"/>
                <p:nvPr/>
              </p:nvSpPr>
              <p:spPr>
                <a:xfrm>
                  <a:off x="1280160" y="3417932"/>
                  <a:ext cx="748937" cy="519351"/>
                </a:xfrm>
                <a:prstGeom prst="ellipse">
                  <a:avLst/>
                </a:prstGeom>
                <a:noFill/>
                <a:ln>
                  <a:solidFill>
                    <a:schemeClr val="tx1"/>
                  </a:solidFill>
                </a:ln>
              </p:spPr>
              <p:txBody>
                <a:bodyPr wrap="square" rtlCol="1" anchor="ctr">
                  <a:spAutoFit/>
                </a:bodyPr>
                <a:lstStyle/>
                <a:p>
                  <a:pPr algn="r" rtl="0"/>
                  <a:r>
                    <a:rPr lang="en-US" dirty="0" smtClean="0"/>
                    <a:t>a=1</a:t>
                  </a:r>
                  <a:endParaRPr lang="he-IL" dirty="0"/>
                </a:p>
              </p:txBody>
            </p:sp>
            <p:sp>
              <p:nvSpPr>
                <p:cNvPr id="12" name="TextBox 11"/>
                <p:cNvSpPr txBox="1"/>
                <p:nvPr/>
              </p:nvSpPr>
              <p:spPr>
                <a:xfrm>
                  <a:off x="2159726" y="3425780"/>
                  <a:ext cx="779417" cy="519351"/>
                </a:xfrm>
                <a:prstGeom prst="ellipse">
                  <a:avLst/>
                </a:prstGeom>
                <a:noFill/>
                <a:ln>
                  <a:solidFill>
                    <a:schemeClr val="tx1"/>
                  </a:solidFill>
                </a:ln>
              </p:spPr>
              <p:txBody>
                <a:bodyPr wrap="square" rtlCol="1" anchor="ctr">
                  <a:spAutoFit/>
                </a:bodyPr>
                <a:lstStyle/>
                <a:p>
                  <a:pPr algn="l" rtl="0"/>
                  <a:r>
                    <a:rPr lang="en-US" dirty="0" smtClean="0"/>
                    <a:t>a=2</a:t>
                  </a:r>
                  <a:endParaRPr lang="he-IL" dirty="0"/>
                </a:p>
              </p:txBody>
            </p:sp>
            <p:cxnSp>
              <p:nvCxnSpPr>
                <p:cNvPr id="13" name="Straight Arrow Connector 12"/>
                <p:cNvCxnSpPr>
                  <a:stCxn id="11" idx="6"/>
                  <a:endCxn id="12" idx="2"/>
                </p:cNvCxnSpPr>
                <p:nvPr/>
              </p:nvCxnSpPr>
              <p:spPr>
                <a:xfrm>
                  <a:off x="2029097" y="3677608"/>
                  <a:ext cx="130629" cy="7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069772" y="3421856"/>
                  <a:ext cx="757645" cy="519351"/>
                </a:xfrm>
                <a:prstGeom prst="ellipse">
                  <a:avLst/>
                </a:prstGeom>
                <a:noFill/>
                <a:ln>
                  <a:solidFill>
                    <a:schemeClr val="tx1"/>
                  </a:solidFill>
                </a:ln>
              </p:spPr>
              <p:txBody>
                <a:bodyPr wrap="square" rtlCol="1" anchor="ctr">
                  <a:spAutoFit/>
                </a:bodyPr>
                <a:lstStyle/>
                <a:p>
                  <a:pPr algn="l" rtl="0"/>
                  <a:r>
                    <a:rPr lang="en-US" dirty="0" smtClean="0"/>
                    <a:t>a=0</a:t>
                  </a:r>
                  <a:endParaRPr lang="he-IL" dirty="0"/>
                </a:p>
              </p:txBody>
            </p:sp>
            <p:cxnSp>
              <p:nvCxnSpPr>
                <p:cNvPr id="15" name="Straight Arrow Connector 14"/>
                <p:cNvCxnSpPr>
                  <a:stCxn id="12" idx="6"/>
                  <a:endCxn id="14" idx="2"/>
                </p:cNvCxnSpPr>
                <p:nvPr/>
              </p:nvCxnSpPr>
              <p:spPr>
                <a:xfrm flipV="1">
                  <a:off x="2939143" y="3681532"/>
                  <a:ext cx="130629" cy="3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159726" y="4140425"/>
                  <a:ext cx="779417" cy="519351"/>
                </a:xfrm>
                <a:prstGeom prst="ellipse">
                  <a:avLst/>
                </a:prstGeom>
                <a:noFill/>
                <a:ln>
                  <a:solidFill>
                    <a:schemeClr val="tx1"/>
                  </a:solidFill>
                </a:ln>
              </p:spPr>
              <p:txBody>
                <a:bodyPr wrap="square" rtlCol="1" anchor="ctr">
                  <a:spAutoFit/>
                </a:bodyPr>
                <a:lstStyle/>
                <a:p>
                  <a:pPr algn="l" rtl="0"/>
                  <a:r>
                    <a:rPr lang="en-US" dirty="0" smtClean="0"/>
                    <a:t>a=5</a:t>
                  </a:r>
                  <a:endParaRPr lang="he-IL" dirty="0"/>
                </a:p>
              </p:txBody>
            </p:sp>
            <p:cxnSp>
              <p:nvCxnSpPr>
                <p:cNvPr id="17" name="Straight Arrow Connector 16"/>
                <p:cNvCxnSpPr>
                  <a:stCxn id="20" idx="6"/>
                  <a:endCxn id="16" idx="2"/>
                </p:cNvCxnSpPr>
                <p:nvPr/>
              </p:nvCxnSpPr>
              <p:spPr>
                <a:xfrm>
                  <a:off x="2029097" y="4400101"/>
                  <a:ext cx="1306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069772" y="4140425"/>
                  <a:ext cx="757645" cy="519351"/>
                </a:xfrm>
                <a:prstGeom prst="ellipse">
                  <a:avLst/>
                </a:prstGeom>
                <a:noFill/>
                <a:ln>
                  <a:solidFill>
                    <a:schemeClr val="tx1"/>
                  </a:solidFill>
                </a:ln>
              </p:spPr>
              <p:txBody>
                <a:bodyPr wrap="square" rtlCol="1" anchor="ctr">
                  <a:spAutoFit/>
                </a:bodyPr>
                <a:lstStyle/>
                <a:p>
                  <a:pPr algn="l" rtl="0"/>
                  <a:r>
                    <a:rPr lang="en-US" dirty="0" smtClean="0"/>
                    <a:t>a=7</a:t>
                  </a:r>
                  <a:endParaRPr lang="he-IL" dirty="0"/>
                </a:p>
              </p:txBody>
            </p:sp>
            <p:cxnSp>
              <p:nvCxnSpPr>
                <p:cNvPr id="19" name="Straight Arrow Connector 18"/>
                <p:cNvCxnSpPr>
                  <a:stCxn id="16" idx="6"/>
                  <a:endCxn id="18" idx="2"/>
                </p:cNvCxnSpPr>
                <p:nvPr/>
              </p:nvCxnSpPr>
              <p:spPr>
                <a:xfrm>
                  <a:off x="2939143" y="4400101"/>
                  <a:ext cx="1306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80160" y="4140425"/>
                  <a:ext cx="748937" cy="519351"/>
                </a:xfrm>
                <a:prstGeom prst="ellipse">
                  <a:avLst/>
                </a:prstGeom>
                <a:noFill/>
                <a:ln>
                  <a:solidFill>
                    <a:schemeClr val="tx1"/>
                  </a:solidFill>
                </a:ln>
              </p:spPr>
              <p:txBody>
                <a:bodyPr wrap="square" rtlCol="1" anchor="ctr">
                  <a:spAutoFit/>
                </a:bodyPr>
                <a:lstStyle/>
                <a:p>
                  <a:pPr algn="l" rtl="0"/>
                  <a:r>
                    <a:rPr lang="en-US" dirty="0" smtClean="0"/>
                    <a:t>a=3</a:t>
                  </a:r>
                  <a:endParaRPr lang="he-IL" dirty="0"/>
                </a:p>
              </p:txBody>
            </p:sp>
            <p:cxnSp>
              <p:nvCxnSpPr>
                <p:cNvPr id="21" name="Straight Arrow Connector 20"/>
                <p:cNvCxnSpPr>
                  <a:stCxn id="11" idx="4"/>
                  <a:endCxn id="20" idx="0"/>
                </p:cNvCxnSpPr>
                <p:nvPr/>
              </p:nvCxnSpPr>
              <p:spPr>
                <a:xfrm>
                  <a:off x="1654629" y="3937283"/>
                  <a:ext cx="0" cy="2031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2" idx="4"/>
                  <a:endCxn id="16" idx="0"/>
                </p:cNvCxnSpPr>
                <p:nvPr/>
              </p:nvCxnSpPr>
              <p:spPr>
                <a:xfrm>
                  <a:off x="2549435" y="3945131"/>
                  <a:ext cx="0" cy="1952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4" idx="4"/>
                  <a:endCxn id="18" idx="0"/>
                </p:cNvCxnSpPr>
                <p:nvPr/>
              </p:nvCxnSpPr>
              <p:spPr>
                <a:xfrm>
                  <a:off x="3448595" y="3941207"/>
                  <a:ext cx="0" cy="1992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9" name="Straight Arrow Connector 8"/>
              <p:cNvCxnSpPr>
                <a:endCxn id="11" idx="1"/>
              </p:cNvCxnSpPr>
              <p:nvPr/>
            </p:nvCxnSpPr>
            <p:spPr>
              <a:xfrm>
                <a:off x="822960" y="3266523"/>
                <a:ext cx="109679" cy="760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endCxn id="14" idx="1"/>
              </p:cNvCxnSpPr>
              <p:nvPr/>
            </p:nvCxnSpPr>
            <p:spPr>
              <a:xfrm>
                <a:off x="2547257" y="3226562"/>
                <a:ext cx="176270" cy="1199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6" name="Freeform 5"/>
            <p:cNvSpPr/>
            <p:nvPr/>
          </p:nvSpPr>
          <p:spPr>
            <a:xfrm>
              <a:off x="11351623" y="1750423"/>
              <a:ext cx="433478" cy="354463"/>
            </a:xfrm>
            <a:custGeom>
              <a:avLst/>
              <a:gdLst>
                <a:gd name="connsiteX0" fmla="*/ 78377 w 433478"/>
                <a:gd name="connsiteY0" fmla="*/ 0 h 354463"/>
                <a:gd name="connsiteX1" fmla="*/ 431074 w 433478"/>
                <a:gd name="connsiteY1" fmla="*/ 104503 h 354463"/>
                <a:gd name="connsiteX2" fmla="*/ 222068 w 433478"/>
                <a:gd name="connsiteY2" fmla="*/ 352697 h 354463"/>
                <a:gd name="connsiteX3" fmla="*/ 0 w 433478"/>
                <a:gd name="connsiteY3" fmla="*/ 195943 h 354463"/>
              </a:gdLst>
              <a:ahLst/>
              <a:cxnLst>
                <a:cxn ang="0">
                  <a:pos x="connsiteX0" y="connsiteY0"/>
                </a:cxn>
                <a:cxn ang="0">
                  <a:pos x="connsiteX1" y="connsiteY1"/>
                </a:cxn>
                <a:cxn ang="0">
                  <a:pos x="connsiteX2" y="connsiteY2"/>
                </a:cxn>
                <a:cxn ang="0">
                  <a:pos x="connsiteX3" y="connsiteY3"/>
                </a:cxn>
              </a:cxnLst>
              <a:rect l="l" t="t" r="r" b="b"/>
              <a:pathLst>
                <a:path w="433478" h="354463">
                  <a:moveTo>
                    <a:pt x="78377" y="0"/>
                  </a:moveTo>
                  <a:cubicBezTo>
                    <a:pt x="242751" y="22860"/>
                    <a:pt x="407126" y="45720"/>
                    <a:pt x="431074" y="104503"/>
                  </a:cubicBezTo>
                  <a:cubicBezTo>
                    <a:pt x="455022" y="163286"/>
                    <a:pt x="293914" y="337457"/>
                    <a:pt x="222068" y="352697"/>
                  </a:cubicBezTo>
                  <a:cubicBezTo>
                    <a:pt x="150222" y="367937"/>
                    <a:pt x="75111" y="281940"/>
                    <a:pt x="0" y="19594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7" name="Straight Arrow Connector 6"/>
            <p:cNvCxnSpPr>
              <a:stCxn id="6" idx="2"/>
              <a:endCxn id="18" idx="5"/>
            </p:cNvCxnSpPr>
            <p:nvPr/>
          </p:nvCxnSpPr>
          <p:spPr>
            <a:xfrm flipH="1" flipV="1">
              <a:off x="11321221" y="1932982"/>
              <a:ext cx="252470" cy="170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6633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nodeType="clickEffect">
                                  <p:stCondLst>
                                    <p:cond delay="0"/>
                                  </p:stCondLst>
                                  <p:childTnLst>
                                    <p:animEffect transition="out" filter="fade">
                                      <p:cBhvr>
                                        <p:cTn id="13" dur="2000"/>
                                        <p:tgtEl>
                                          <p:spTgt spid="4"/>
                                        </p:tgtEl>
                                      </p:cBhvr>
                                    </p:animEffect>
                                    <p:anim calcmode="lin" valueType="num">
                                      <p:cBhvr>
                                        <p:cTn id="14" dur="2000"/>
                                        <p:tgtEl>
                                          <p:spTgt spid="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4"/>
                                        </p:tgtEl>
                                        <p:attrNameLst>
                                          <p:attrName>ppt_h</p:attrName>
                                        </p:attrNameLst>
                                      </p:cBhvr>
                                      <p:tavLst>
                                        <p:tav tm="0">
                                          <p:val>
                                            <p:strVal val="ppt_h"/>
                                          </p:val>
                                        </p:tav>
                                        <p:tav tm="100000">
                                          <p:val>
                                            <p:strVal val="ppt_h"/>
                                          </p:val>
                                        </p:tav>
                                      </p:tavLst>
                                    </p:anim>
                                    <p:set>
                                      <p:cBhvr>
                                        <p:cTn id="16"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3189" y="457200"/>
            <a:ext cx="6172200" cy="530225"/>
          </a:xfrm>
        </p:spPr>
        <p:txBody>
          <a:bodyPr>
            <a:normAutofit fontScale="90000"/>
          </a:bodyPr>
          <a:lstStyle/>
          <a:p>
            <a:r>
              <a:rPr lang="en-US" b="1" dirty="0" smtClean="0">
                <a:effectLst>
                  <a:outerShdw blurRad="38100" dist="38100" dir="2700000" algn="tl">
                    <a:srgbClr val="000000">
                      <a:alpha val="43137"/>
                    </a:srgbClr>
                  </a:outerShdw>
                </a:effectLst>
                <a:latin typeface="Gisha" pitchFamily="34" charset="-79"/>
                <a:cs typeface="Gisha" pitchFamily="34" charset="-79"/>
              </a:rPr>
              <a:t>RE:IN</a:t>
            </a:r>
            <a:r>
              <a:rPr lang="he-IL" b="1" dirty="0" smtClean="0">
                <a:effectLst>
                  <a:outerShdw blurRad="38100" dist="38100" dir="2700000" algn="tl">
                    <a:srgbClr val="000000">
                      <a:alpha val="43137"/>
                    </a:srgbClr>
                  </a:outerShdw>
                </a:effectLst>
                <a:latin typeface="Gisha" pitchFamily="34" charset="-79"/>
                <a:cs typeface="Gisha" pitchFamily="34" charset="-79"/>
              </a:rPr>
              <a:t> – מערכת לזיהוי קשרים</a:t>
            </a:r>
            <a:endParaRPr lang="he-IL" b="1" dirty="0">
              <a:effectLst>
                <a:outerShdw blurRad="38100" dist="38100" dir="2700000" algn="tl">
                  <a:srgbClr val="000000">
                    <a:alpha val="43137"/>
                  </a:srgbClr>
                </a:outerShdw>
              </a:effectLst>
              <a:latin typeface="Gisha" pitchFamily="34" charset="-79"/>
              <a:cs typeface="Gisha" pitchFamily="34" charset="-79"/>
            </a:endParaRPr>
          </a:p>
        </p:txBody>
      </p:sp>
      <p:sp>
        <p:nvSpPr>
          <p:cNvPr id="3" name="Content Placeholder 2"/>
          <p:cNvSpPr>
            <a:spLocks noGrp="1"/>
          </p:cNvSpPr>
          <p:nvPr>
            <p:ph idx="1"/>
          </p:nvPr>
        </p:nvSpPr>
        <p:spPr>
          <a:xfrm>
            <a:off x="5183188" y="1114425"/>
            <a:ext cx="6172200" cy="4873625"/>
          </a:xfrm>
        </p:spPr>
        <p:txBody>
          <a:bodyPr>
            <a:normAutofit lnSpcReduction="10000"/>
          </a:bodyPr>
          <a:lstStyle/>
          <a:p>
            <a:pPr>
              <a:lnSpc>
                <a:spcPct val="100000"/>
              </a:lnSpc>
              <a:buFont typeface="Wingdings" pitchFamily="2" charset="2"/>
              <a:buChar char="q"/>
            </a:pPr>
            <a:r>
              <a:rPr lang="he-IL" sz="2000" dirty="0" smtClean="0">
                <a:latin typeface="Gisha" pitchFamily="34" charset="-79"/>
                <a:cs typeface="Gisha" pitchFamily="34" charset="-79"/>
              </a:rPr>
              <a:t>מערכת ה</a:t>
            </a:r>
            <a:r>
              <a:rPr lang="en-US" sz="2000" dirty="0" smtClean="0">
                <a:latin typeface="Gisha" pitchFamily="34" charset="-79"/>
                <a:cs typeface="Gisha" pitchFamily="34" charset="-79"/>
              </a:rPr>
              <a:t>RE:IN</a:t>
            </a:r>
            <a:r>
              <a:rPr lang="he-IL" sz="2000" dirty="0" smtClean="0">
                <a:latin typeface="Gisha" pitchFamily="34" charset="-79"/>
                <a:cs typeface="Gisha" pitchFamily="34" charset="-79"/>
              </a:rPr>
              <a:t> מקבלת רשת בוליאנית של תאים, כולל קשרים ידועים בין תאים, ואוסף קשרים משוערים.</a:t>
            </a:r>
          </a:p>
          <a:p>
            <a:pPr>
              <a:lnSpc>
                <a:spcPct val="100000"/>
              </a:lnSpc>
              <a:buFont typeface="Wingdings" pitchFamily="2" charset="2"/>
              <a:buChar char="q"/>
            </a:pPr>
            <a:r>
              <a:rPr lang="he-IL" sz="2000" dirty="0" smtClean="0">
                <a:latin typeface="Gisha" pitchFamily="34" charset="-79"/>
                <a:cs typeface="Gisha" pitchFamily="34" charset="-79"/>
              </a:rPr>
              <a:t>בהינתן אוסף ניסויים, ה</a:t>
            </a:r>
            <a:r>
              <a:rPr lang="en-US" sz="2000" dirty="0" smtClean="0">
                <a:latin typeface="Gisha" pitchFamily="34" charset="-79"/>
                <a:cs typeface="Gisha" pitchFamily="34" charset="-79"/>
              </a:rPr>
              <a:t>RE:IN</a:t>
            </a:r>
            <a:r>
              <a:rPr lang="he-IL" sz="2000" dirty="0" smtClean="0">
                <a:latin typeface="Gisha" pitchFamily="34" charset="-79"/>
                <a:cs typeface="Gisha" pitchFamily="34" charset="-79"/>
              </a:rPr>
              <a:t> מציין אלו קשרים משוערים כנראה קיימים ואת דרך הפעולה של הקשרים על התאים.</a:t>
            </a:r>
          </a:p>
          <a:p>
            <a:pPr>
              <a:lnSpc>
                <a:spcPct val="100000"/>
              </a:lnSpc>
              <a:buFont typeface="Wingdings" pitchFamily="2" charset="2"/>
              <a:buChar char="q"/>
            </a:pPr>
            <a:r>
              <a:rPr lang="he-IL" sz="2000" dirty="0" smtClean="0">
                <a:latin typeface="Gisha" pitchFamily="34" charset="-79"/>
                <a:cs typeface="Gisha" pitchFamily="34" charset="-79"/>
              </a:rPr>
              <a:t>המערכת משמשת במחקר ביולוגי של תאים.</a:t>
            </a:r>
          </a:p>
          <a:p>
            <a:pPr>
              <a:lnSpc>
                <a:spcPct val="100000"/>
              </a:lnSpc>
              <a:buFont typeface="Wingdings" pitchFamily="2" charset="2"/>
              <a:buChar char="q"/>
            </a:pPr>
            <a:r>
              <a:rPr lang="he-IL" sz="2000" dirty="0" smtClean="0">
                <a:latin typeface="Gisha" pitchFamily="34" charset="-79"/>
                <a:cs typeface="Gisha" pitchFamily="34" charset="-79"/>
              </a:rPr>
              <a:t>בשלב הראשון אימתנו את פעולת ה</a:t>
            </a:r>
            <a:r>
              <a:rPr lang="en-US" sz="2000" dirty="0" smtClean="0">
                <a:latin typeface="Gisha" pitchFamily="34" charset="-79"/>
                <a:cs typeface="Gisha" pitchFamily="34" charset="-79"/>
              </a:rPr>
              <a:t>RE:IN</a:t>
            </a:r>
            <a:r>
              <a:rPr lang="he-IL" sz="2000" dirty="0" smtClean="0">
                <a:latin typeface="Gisha" pitchFamily="34" charset="-79"/>
                <a:cs typeface="Gisha" pitchFamily="34" charset="-79"/>
              </a:rPr>
              <a:t>. כלומר, בהינתן מערכת סופית שהתקבלה מה</a:t>
            </a:r>
            <a:r>
              <a:rPr lang="en-US" sz="2000" dirty="0" smtClean="0">
                <a:latin typeface="Gisha" pitchFamily="34" charset="-79"/>
                <a:cs typeface="Gisha" pitchFamily="34" charset="-79"/>
              </a:rPr>
              <a:t>RE:IN</a:t>
            </a:r>
            <a:r>
              <a:rPr lang="he-IL" sz="2000" dirty="0" smtClean="0">
                <a:latin typeface="Gisha" pitchFamily="34" charset="-79"/>
                <a:cs typeface="Gisha" pitchFamily="34" charset="-79"/>
              </a:rPr>
              <a:t>, הראינו שמערכת זו אכן עומדת בכל אוסף הניסויים</a:t>
            </a:r>
            <a:r>
              <a:rPr lang="he-IL" sz="2000" dirty="0">
                <a:latin typeface="Gisha" pitchFamily="34" charset="-79"/>
                <a:cs typeface="Gisha" pitchFamily="34" charset="-79"/>
              </a:rPr>
              <a:t>. לצורך כך בנינו את התיאור הבא של ה</a:t>
            </a:r>
            <a:r>
              <a:rPr lang="en-US" sz="2000" dirty="0">
                <a:latin typeface="Gisha" pitchFamily="34" charset="-79"/>
                <a:cs typeface="Gisha" pitchFamily="34" charset="-79"/>
              </a:rPr>
              <a:t>FDS</a:t>
            </a:r>
            <a:r>
              <a:rPr lang="he-IL" sz="2000" dirty="0">
                <a:latin typeface="Gisha" pitchFamily="34" charset="-79"/>
                <a:cs typeface="Gisha" pitchFamily="34" charset="-79"/>
              </a:rPr>
              <a:t>:</a:t>
            </a:r>
          </a:p>
          <a:p>
            <a:pPr lvl="1">
              <a:lnSpc>
                <a:spcPct val="100000"/>
              </a:lnSpc>
              <a:buFont typeface="Wingdings" pitchFamily="2" charset="2"/>
              <a:buChar char="q"/>
            </a:pPr>
            <a:r>
              <a:rPr lang="en-US" sz="1800" dirty="0">
                <a:latin typeface="Gisha" pitchFamily="34" charset="-79"/>
                <a:cs typeface="Gisha" pitchFamily="34" charset="-79"/>
              </a:rPr>
              <a:t>V</a:t>
            </a:r>
            <a:r>
              <a:rPr lang="he-IL" sz="1800" dirty="0">
                <a:latin typeface="Gisha" pitchFamily="34" charset="-79"/>
                <a:cs typeface="Gisha" pitchFamily="34" charset="-79"/>
              </a:rPr>
              <a:t> מכיל את אוסף התאים, כל אחד כמשתנה בוליאני.</a:t>
            </a:r>
          </a:p>
          <a:p>
            <a:pPr lvl="1">
              <a:lnSpc>
                <a:spcPct val="100000"/>
              </a:lnSpc>
              <a:buFont typeface="Wingdings" pitchFamily="2" charset="2"/>
              <a:buChar char="q"/>
            </a:pPr>
            <a:r>
              <a:rPr lang="en-US" sz="1800" dirty="0">
                <a:latin typeface="Gisha" pitchFamily="34" charset="-79"/>
                <a:cs typeface="Gisha" pitchFamily="34" charset="-79"/>
              </a:rPr>
              <a:t>Θ</a:t>
            </a:r>
            <a:r>
              <a:rPr lang="he-IL" sz="1800" dirty="0">
                <a:latin typeface="Gisha" pitchFamily="34" charset="-79"/>
                <a:cs typeface="Gisha" pitchFamily="34" charset="-79"/>
              </a:rPr>
              <a:t> מכיל את אוסף תנאי ההתחלה של כל הניסויים.</a:t>
            </a:r>
          </a:p>
          <a:p>
            <a:pPr lvl="1">
              <a:lnSpc>
                <a:spcPct val="100000"/>
              </a:lnSpc>
              <a:buFont typeface="Wingdings" pitchFamily="2" charset="2"/>
              <a:buChar char="q"/>
            </a:pPr>
            <a:r>
              <a:rPr lang="en-US" sz="1800" dirty="0">
                <a:latin typeface="Gisha" pitchFamily="34" charset="-79"/>
                <a:cs typeface="Gisha" pitchFamily="34" charset="-79"/>
              </a:rPr>
              <a:t>ρ</a:t>
            </a:r>
            <a:r>
              <a:rPr lang="he-IL" sz="1800" dirty="0">
                <a:latin typeface="Gisha" pitchFamily="34" charset="-79"/>
                <a:cs typeface="Gisha" pitchFamily="34" charset="-79"/>
              </a:rPr>
              <a:t> מחזיק את רשימת המעברים החוקיים לכל תא(בצורה דטרמיניסטית/א-דטרמיניסטית.</a:t>
            </a:r>
          </a:p>
          <a:p>
            <a:pPr lvl="1">
              <a:lnSpc>
                <a:spcPct val="100000"/>
              </a:lnSpc>
              <a:buFont typeface="Wingdings" pitchFamily="2" charset="2"/>
              <a:buChar char="q"/>
            </a:pPr>
            <a:r>
              <a:rPr lang="he-IL" sz="1800" dirty="0">
                <a:latin typeface="Gisha" pitchFamily="34" charset="-79"/>
                <a:cs typeface="Gisha" pitchFamily="34" charset="-79"/>
              </a:rPr>
              <a:t>במקרה הא-דטרמיניסטי, </a:t>
            </a:r>
            <a:r>
              <a:rPr lang="en-US" sz="1800" dirty="0">
                <a:latin typeface="Gisha" pitchFamily="34" charset="-79"/>
                <a:cs typeface="Gisha" pitchFamily="34" charset="-79"/>
              </a:rPr>
              <a:t>C</a:t>
            </a:r>
            <a:r>
              <a:rPr lang="he-IL" sz="1800" dirty="0">
                <a:latin typeface="Gisha" pitchFamily="34" charset="-79"/>
                <a:cs typeface="Gisha" pitchFamily="34" charset="-79"/>
              </a:rPr>
              <a:t> </a:t>
            </a:r>
            <a:r>
              <a:rPr lang="he-IL" sz="1800" dirty="0" smtClean="0">
                <a:latin typeface="Gisha" pitchFamily="34" charset="-79"/>
                <a:cs typeface="Gisha" pitchFamily="34" charset="-79"/>
              </a:rPr>
              <a:t>מחזיק </a:t>
            </a:r>
            <a:r>
              <a:rPr lang="he-IL" sz="1800" dirty="0">
                <a:latin typeface="Gisha" pitchFamily="34" charset="-79"/>
                <a:cs typeface="Gisha" pitchFamily="34" charset="-79"/>
              </a:rPr>
              <a:t>גם דרישה לכל תא שאם התא יכול להתעדכן, הוא יתעדכן בסופו של דבר</a:t>
            </a:r>
            <a:r>
              <a:rPr lang="he-IL" sz="1800" dirty="0" smtClean="0">
                <a:latin typeface="Gisha" pitchFamily="34" charset="-79"/>
                <a:cs typeface="Gisha" pitchFamily="34" charset="-79"/>
              </a:rPr>
              <a:t>.</a:t>
            </a:r>
          </a:p>
        </p:txBody>
      </p:sp>
      <p:sp>
        <p:nvSpPr>
          <p:cNvPr id="7" name="TextBox 6"/>
          <p:cNvSpPr txBox="1"/>
          <p:nvPr/>
        </p:nvSpPr>
        <p:spPr>
          <a:xfrm>
            <a:off x="888642" y="1431029"/>
            <a:ext cx="4134118" cy="4756553"/>
          </a:xfrm>
          <a:prstGeom prst="rect">
            <a:avLst/>
          </a:prstGeom>
          <a:noFill/>
        </p:spPr>
        <p:txBody>
          <a:bodyPr wrap="square" rtlCol="1">
            <a:normAutofit/>
          </a:bodyPr>
          <a:lstStyle/>
          <a:p>
            <a:pPr marL="342900" indent="-342900">
              <a:buFont typeface="Wingdings" pitchFamily="2" charset="2"/>
              <a:buChar char="q"/>
            </a:pPr>
            <a:r>
              <a:rPr lang="he-IL" sz="2400" dirty="0">
                <a:latin typeface="Gisha" pitchFamily="34" charset="-79"/>
                <a:cs typeface="Gisha" pitchFamily="34" charset="-79"/>
              </a:rPr>
              <a:t>בשלב הבא, בדקנו אפשרות לאמת קיום פתרון בהינתן הקשרים המשוערים (מציאת מערכת שעומדת באוסף הניסויים בכלים של אימות פורמלי</a:t>
            </a:r>
            <a:r>
              <a:rPr lang="he-IL" sz="2400" dirty="0" smtClean="0">
                <a:latin typeface="Gisha" pitchFamily="34" charset="-79"/>
                <a:cs typeface="Gisha" pitchFamily="34" charset="-79"/>
              </a:rPr>
              <a:t>).</a:t>
            </a:r>
          </a:p>
          <a:p>
            <a:pPr marL="342900" indent="-342900">
              <a:buFont typeface="Wingdings" pitchFamily="2" charset="2"/>
              <a:buChar char="q"/>
            </a:pPr>
            <a:r>
              <a:rPr lang="he-IL" sz="2400" dirty="0" smtClean="0">
                <a:latin typeface="Gisha" pitchFamily="34" charset="-79"/>
                <a:cs typeface="Gisha" pitchFamily="34" charset="-79"/>
              </a:rPr>
              <a:t>לשם כך לקחנו בעיית </a:t>
            </a:r>
            <a:r>
              <a:rPr lang="en-US" sz="2400" dirty="0" smtClean="0">
                <a:latin typeface="Gisha" pitchFamily="34" charset="-79"/>
                <a:cs typeface="Gisha" pitchFamily="34" charset="-79"/>
              </a:rPr>
              <a:t>RE:IN</a:t>
            </a:r>
            <a:r>
              <a:rPr lang="he-IL" sz="2400" dirty="0" smtClean="0">
                <a:latin typeface="Gisha" pitchFamily="34" charset="-79"/>
                <a:cs typeface="Gisha" pitchFamily="34" charset="-79"/>
              </a:rPr>
              <a:t> ספציפית, וניסינו לבצע העתקה </a:t>
            </a:r>
            <a:r>
              <a:rPr lang="he-IL" sz="2400" dirty="0" err="1" smtClean="0">
                <a:latin typeface="Gisha" pitchFamily="34" charset="-79"/>
                <a:cs typeface="Gisha" pitchFamily="34" charset="-79"/>
              </a:rPr>
              <a:t>חח"ע</a:t>
            </a:r>
            <a:r>
              <a:rPr lang="he-IL" sz="2400" dirty="0" smtClean="0">
                <a:latin typeface="Gisha" pitchFamily="34" charset="-79"/>
                <a:cs typeface="Gisha" pitchFamily="34" charset="-79"/>
              </a:rPr>
              <a:t> שלה לקובץ של מערכת אימות פורמלי.</a:t>
            </a:r>
          </a:p>
          <a:p>
            <a:pPr marL="342900" indent="-342900">
              <a:buFont typeface="Wingdings" pitchFamily="2" charset="2"/>
              <a:buChar char="q"/>
            </a:pPr>
            <a:endParaRPr lang="he-IL" sz="2400" dirty="0" smtClean="0">
              <a:latin typeface="Gisha" pitchFamily="34" charset="-79"/>
              <a:cs typeface="Gisha" pitchFamily="34" charset="-79"/>
            </a:endParaRPr>
          </a:p>
          <a:p>
            <a:pPr marL="342900" indent="-342900">
              <a:buFont typeface="Wingdings" pitchFamily="2" charset="2"/>
              <a:buChar char="q"/>
            </a:pPr>
            <a:endParaRPr lang="he-IL" sz="2400" dirty="0">
              <a:latin typeface="Gisha" pitchFamily="34" charset="-79"/>
              <a:cs typeface="Gisha" pitchFamily="34" charset="-79"/>
            </a:endParaRPr>
          </a:p>
          <a:p>
            <a:pPr marL="342900" indent="-342900">
              <a:buFont typeface="Wingdings" pitchFamily="2" charset="2"/>
              <a:buChar char="q"/>
            </a:pPr>
            <a:endParaRPr lang="he-IL" sz="2000" dirty="0">
              <a:latin typeface="Gisha" pitchFamily="34" charset="-79"/>
              <a:cs typeface="Gisha" pitchFamily="34" charset="-79"/>
            </a:endParaRPr>
          </a:p>
        </p:txBody>
      </p:sp>
    </p:spTree>
    <p:extLst>
      <p:ext uri="{BB962C8B-B14F-4D97-AF65-F5344CB8AC3E}">
        <p14:creationId xmlns:p14="http://schemas.microsoft.com/office/powerpoint/2010/main" val="393098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6"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6"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3">
                                            <p:txEl>
                                              <p:pRg st="0" end="0"/>
                                            </p:txEl>
                                          </p:spTgt>
                                        </p:tgtEl>
                                      </p:cBhvr>
                                    </p:animEffect>
                                    <p:set>
                                      <p:cBhvr>
                                        <p:cTn id="47" dur="1" fill="hold">
                                          <p:stCondLst>
                                            <p:cond delay="499"/>
                                          </p:stCondLst>
                                        </p:cTn>
                                        <p:tgtEl>
                                          <p:spTgt spid="3">
                                            <p:txEl>
                                              <p:pRg st="0" end="0"/>
                                            </p:txEl>
                                          </p:spTgt>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500"/>
                                        <p:tgtEl>
                                          <p:spTgt spid="3">
                                            <p:txEl>
                                              <p:pRg st="1" end="1"/>
                                            </p:txEl>
                                          </p:spTgt>
                                        </p:tgtEl>
                                      </p:cBhvr>
                                    </p:animEffect>
                                    <p:set>
                                      <p:cBhvr>
                                        <p:cTn id="50" dur="1" fill="hold">
                                          <p:stCondLst>
                                            <p:cond delay="499"/>
                                          </p:stCondLst>
                                        </p:cTn>
                                        <p:tgtEl>
                                          <p:spTgt spid="3">
                                            <p:txEl>
                                              <p:pRg st="1" end="1"/>
                                            </p:txEl>
                                          </p:spTgt>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3">
                                            <p:txEl>
                                              <p:pRg st="2" end="2"/>
                                            </p:txEl>
                                          </p:spTgt>
                                        </p:tgtEl>
                                      </p:cBhvr>
                                    </p:animEffect>
                                    <p:set>
                                      <p:cBhvr>
                                        <p:cTn id="53" dur="1" fill="hold">
                                          <p:stCondLst>
                                            <p:cond delay="499"/>
                                          </p:stCondLst>
                                        </p:cTn>
                                        <p:tgtEl>
                                          <p:spTgt spid="3">
                                            <p:txEl>
                                              <p:pRg st="2" end="2"/>
                                            </p:txEl>
                                          </p:spTgt>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3">
                                            <p:txEl>
                                              <p:pRg st="3" end="3"/>
                                            </p:txEl>
                                          </p:spTgt>
                                        </p:tgtEl>
                                      </p:cBhvr>
                                    </p:animEffect>
                                    <p:set>
                                      <p:cBhvr>
                                        <p:cTn id="56" dur="1" fill="hold">
                                          <p:stCondLst>
                                            <p:cond delay="499"/>
                                          </p:stCondLst>
                                        </p:cTn>
                                        <p:tgtEl>
                                          <p:spTgt spid="3">
                                            <p:txEl>
                                              <p:pRg st="3" end="3"/>
                                            </p:txEl>
                                          </p:spTgt>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3">
                                            <p:txEl>
                                              <p:pRg st="4" end="4"/>
                                            </p:txEl>
                                          </p:spTgt>
                                        </p:tgtEl>
                                      </p:cBhvr>
                                    </p:animEffect>
                                    <p:set>
                                      <p:cBhvr>
                                        <p:cTn id="59" dur="1" fill="hold">
                                          <p:stCondLst>
                                            <p:cond delay="499"/>
                                          </p:stCondLst>
                                        </p:cTn>
                                        <p:tgtEl>
                                          <p:spTgt spid="3">
                                            <p:txEl>
                                              <p:pRg st="4" end="4"/>
                                            </p:txEl>
                                          </p:spTgt>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3">
                                            <p:txEl>
                                              <p:pRg st="5" end="5"/>
                                            </p:txEl>
                                          </p:spTgt>
                                        </p:tgtEl>
                                      </p:cBhvr>
                                    </p:animEffect>
                                    <p:set>
                                      <p:cBhvr>
                                        <p:cTn id="62" dur="1" fill="hold">
                                          <p:stCondLst>
                                            <p:cond delay="499"/>
                                          </p:stCondLst>
                                        </p:cTn>
                                        <p:tgtEl>
                                          <p:spTgt spid="3">
                                            <p:txEl>
                                              <p:pRg st="5" end="5"/>
                                            </p:txEl>
                                          </p:spTgt>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3">
                                            <p:txEl>
                                              <p:pRg st="6" end="6"/>
                                            </p:txEl>
                                          </p:spTgt>
                                        </p:tgtEl>
                                      </p:cBhvr>
                                    </p:animEffect>
                                    <p:set>
                                      <p:cBhvr>
                                        <p:cTn id="65" dur="1" fill="hold">
                                          <p:stCondLst>
                                            <p:cond delay="499"/>
                                          </p:stCondLst>
                                        </p:cTn>
                                        <p:tgtEl>
                                          <p:spTgt spid="3">
                                            <p:txEl>
                                              <p:pRg st="6" end="6"/>
                                            </p:txEl>
                                          </p:spTgt>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3">
                                            <p:txEl>
                                              <p:pRg st="7" end="7"/>
                                            </p:txEl>
                                          </p:spTgt>
                                        </p:tgtEl>
                                      </p:cBhvr>
                                    </p:animEffect>
                                    <p:set>
                                      <p:cBhvr>
                                        <p:cTn id="68"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b="1" dirty="0" smtClean="0">
                <a:latin typeface="Gisha" pitchFamily="34" charset="-79"/>
                <a:cs typeface="Gisha" pitchFamily="34" charset="-79"/>
              </a:rPr>
              <a:t>בעיית </a:t>
            </a:r>
            <a:r>
              <a:rPr lang="en-US" b="1" dirty="0" smtClean="0">
                <a:latin typeface="Gisha" pitchFamily="34" charset="-79"/>
                <a:cs typeface="Gisha" pitchFamily="34" charset="-79"/>
              </a:rPr>
              <a:t>RE:IN</a:t>
            </a:r>
            <a:r>
              <a:rPr lang="he-IL" b="1" dirty="0" smtClean="0">
                <a:latin typeface="Gisha" pitchFamily="34" charset="-79"/>
                <a:cs typeface="Gisha" pitchFamily="34" charset="-79"/>
              </a:rPr>
              <a:t> לדוגמא</a:t>
            </a:r>
            <a:endParaRPr lang="he-IL" b="1" dirty="0">
              <a:latin typeface="Gisha" pitchFamily="34" charset="-79"/>
              <a:cs typeface="Gisha" pitchFamily="34" charset="-79"/>
            </a:endParaRPr>
          </a:p>
        </p:txBody>
      </p:sp>
      <p:sp>
        <p:nvSpPr>
          <p:cNvPr id="3" name="Content Placeholder 2"/>
          <p:cNvSpPr>
            <a:spLocks noGrp="1"/>
          </p:cNvSpPr>
          <p:nvPr>
            <p:ph idx="1"/>
          </p:nvPr>
        </p:nvSpPr>
        <p:spPr/>
        <p:txBody>
          <a:bodyPr>
            <a:normAutofit fontScale="92500"/>
          </a:bodyPr>
          <a:lstStyle/>
          <a:p>
            <a:pPr>
              <a:lnSpc>
                <a:spcPct val="100000"/>
              </a:lnSpc>
              <a:buFont typeface="Wingdings" pitchFamily="2" charset="2"/>
              <a:buChar char="q"/>
            </a:pPr>
            <a:r>
              <a:rPr lang="he-IL" dirty="0" smtClean="0">
                <a:latin typeface="Gisha" pitchFamily="34" charset="-79"/>
                <a:cs typeface="Gisha" pitchFamily="34" charset="-79"/>
              </a:rPr>
              <a:t>בבעיה המוצגת משמאל נדרש לקיים שני ניסויים ידועים: כאשר </a:t>
            </a:r>
            <a:r>
              <a:rPr lang="en-US" dirty="0" smtClean="0">
                <a:latin typeface="Gisha" pitchFamily="34" charset="-79"/>
                <a:cs typeface="Gisha" pitchFamily="34" charset="-79"/>
              </a:rPr>
              <a:t>A</a:t>
            </a:r>
            <a:r>
              <a:rPr lang="he-IL" dirty="0" smtClean="0">
                <a:latin typeface="Gisha" pitchFamily="34" charset="-79"/>
                <a:cs typeface="Gisha" pitchFamily="34" charset="-79"/>
              </a:rPr>
              <a:t> כבוי וכל השאר דולקים לבסוף גם </a:t>
            </a:r>
            <a:r>
              <a:rPr lang="en-US" dirty="0" smtClean="0">
                <a:latin typeface="Gisha" pitchFamily="34" charset="-79"/>
                <a:cs typeface="Gisha" pitchFamily="34" charset="-79"/>
              </a:rPr>
              <a:t>A</a:t>
            </a:r>
            <a:r>
              <a:rPr lang="he-IL" dirty="0" smtClean="0">
                <a:latin typeface="Gisha" pitchFamily="34" charset="-79"/>
                <a:cs typeface="Gisha" pitchFamily="34" charset="-79"/>
              </a:rPr>
              <a:t> יידלק,</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וכאשר </a:t>
            </a:r>
            <a:r>
              <a:rPr lang="en-US" dirty="0" smtClean="0">
                <a:latin typeface="Gisha" pitchFamily="34" charset="-79"/>
                <a:cs typeface="Gisha" pitchFamily="34" charset="-79"/>
              </a:rPr>
              <a:t>S1</a:t>
            </a:r>
            <a:r>
              <a:rPr lang="he-IL" dirty="0" smtClean="0">
                <a:latin typeface="Gisha" pitchFamily="34" charset="-79"/>
                <a:cs typeface="Gisha" pitchFamily="34" charset="-79"/>
              </a:rPr>
              <a:t> כבוי והשאר דולקים לבסוף </a:t>
            </a:r>
            <a:r>
              <a:rPr lang="en-US" dirty="0" smtClean="0">
                <a:latin typeface="Gisha" pitchFamily="34" charset="-79"/>
                <a:cs typeface="Gisha" pitchFamily="34" charset="-79"/>
              </a:rPr>
              <a:t>A</a:t>
            </a:r>
            <a:r>
              <a:rPr lang="he-IL" dirty="0" smtClean="0">
                <a:latin typeface="Gisha" pitchFamily="34" charset="-79"/>
                <a:cs typeface="Gisha" pitchFamily="34" charset="-79"/>
              </a:rPr>
              <a:t> ייכבה, וכל השאר יישארו במקומם (לבסוף, הם יכולים להשתנות בדרך).</a:t>
            </a:r>
          </a:p>
          <a:p>
            <a:pPr>
              <a:lnSpc>
                <a:spcPct val="100000"/>
              </a:lnSpc>
              <a:buFont typeface="Wingdings" pitchFamily="2" charset="2"/>
              <a:buChar char="q"/>
            </a:pPr>
            <a:r>
              <a:rPr lang="he-IL" dirty="0" smtClean="0">
                <a:latin typeface="Gisha" pitchFamily="34" charset="-79"/>
                <a:cs typeface="Gisha" pitchFamily="34" charset="-79"/>
              </a:rPr>
              <a:t>בבעיית ה</a:t>
            </a:r>
            <a:r>
              <a:rPr lang="en-US" dirty="0" smtClean="0">
                <a:latin typeface="Gisha" pitchFamily="34" charset="-79"/>
                <a:cs typeface="Gisha" pitchFamily="34" charset="-79"/>
              </a:rPr>
              <a:t>RE:IN</a:t>
            </a:r>
            <a:r>
              <a:rPr lang="he-IL" dirty="0" smtClean="0">
                <a:latin typeface="Gisha" pitchFamily="34" charset="-79"/>
                <a:cs typeface="Gisha" pitchFamily="34" charset="-79"/>
              </a:rPr>
              <a:t>, אנו מחפשים בחירה של קשתות מקווקוות ומספרי עדכון, כך שהרשת הבוליאנית תעמוד בניסויים.</a:t>
            </a:r>
            <a:endParaRPr lang="he-IL" dirty="0">
              <a:latin typeface="Gisha" pitchFamily="34" charset="-79"/>
              <a:cs typeface="Gisha" pitchFamily="34" charset="-79"/>
            </a:endParaRPr>
          </a:p>
        </p:txBody>
      </p:sp>
      <p:pic>
        <p:nvPicPr>
          <p:cNvPr id="8" name="Picture 7"/>
          <p:cNvPicPr>
            <a:picLocks noChangeAspect="1"/>
          </p:cNvPicPr>
          <p:nvPr/>
        </p:nvPicPr>
        <p:blipFill>
          <a:blip r:embed="rId2"/>
          <a:stretch>
            <a:fillRect/>
          </a:stretch>
        </p:blipFill>
        <p:spPr>
          <a:xfrm>
            <a:off x="1204370" y="2057400"/>
            <a:ext cx="3218967" cy="354208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96662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6700" y="365125"/>
            <a:ext cx="10515600" cy="1325563"/>
          </a:xfrm>
        </p:spPr>
        <p:txBody>
          <a:bodyPr/>
          <a:lstStyle/>
          <a:p>
            <a:pPr algn="r"/>
            <a:r>
              <a:rPr lang="he-IL" b="1" dirty="0" smtClean="0">
                <a:effectLst>
                  <a:outerShdw blurRad="38100" dist="38100" dir="2700000" algn="tl">
                    <a:srgbClr val="000000">
                      <a:alpha val="43137"/>
                    </a:srgbClr>
                  </a:outerShdw>
                </a:effectLst>
                <a:latin typeface="Gisha" pitchFamily="34" charset="-79"/>
                <a:cs typeface="Gisha" pitchFamily="34" charset="-79"/>
              </a:rPr>
              <a:t>העתקה מ</a:t>
            </a:r>
            <a:r>
              <a:rPr lang="en-US" b="1" dirty="0" smtClean="0">
                <a:effectLst>
                  <a:outerShdw blurRad="38100" dist="38100" dir="2700000" algn="tl">
                    <a:srgbClr val="000000">
                      <a:alpha val="43137"/>
                    </a:srgbClr>
                  </a:outerShdw>
                </a:effectLst>
                <a:latin typeface="Gisha" pitchFamily="34" charset="-79"/>
                <a:cs typeface="Gisha" pitchFamily="34" charset="-79"/>
              </a:rPr>
              <a:t>RE:IN</a:t>
            </a:r>
            <a:r>
              <a:rPr lang="he-IL" b="1" dirty="0" smtClean="0">
                <a:effectLst>
                  <a:outerShdw blurRad="38100" dist="38100" dir="2700000" algn="tl">
                    <a:srgbClr val="000000">
                      <a:alpha val="43137"/>
                    </a:srgbClr>
                  </a:outerShdw>
                </a:effectLst>
                <a:latin typeface="Gisha" pitchFamily="34" charset="-79"/>
                <a:cs typeface="Gisha" pitchFamily="34" charset="-79"/>
              </a:rPr>
              <a:t> ל</a:t>
            </a:r>
            <a:r>
              <a:rPr lang="en-US" b="1" dirty="0" err="1" smtClean="0">
                <a:effectLst>
                  <a:outerShdw blurRad="38100" dist="38100" dir="2700000" algn="tl">
                    <a:srgbClr val="000000">
                      <a:alpha val="43137"/>
                    </a:srgbClr>
                  </a:outerShdw>
                </a:effectLst>
                <a:latin typeface="Gisha" pitchFamily="34" charset="-79"/>
                <a:cs typeface="Gisha" pitchFamily="34" charset="-79"/>
              </a:rPr>
              <a:t>NuSMV</a:t>
            </a:r>
            <a:endParaRPr lang="he-IL" b="1" dirty="0">
              <a:effectLst>
                <a:outerShdw blurRad="38100" dist="38100" dir="2700000" algn="tl">
                  <a:srgbClr val="000000">
                    <a:alpha val="43137"/>
                  </a:srgbClr>
                </a:outerShdw>
              </a:effectLst>
              <a:latin typeface="Gisha" pitchFamily="34" charset="-79"/>
              <a:cs typeface="Gisha" pitchFamily="34" charset="-79"/>
            </a:endParaRPr>
          </a:p>
        </p:txBody>
      </p:sp>
      <p:sp>
        <p:nvSpPr>
          <p:cNvPr id="3" name="Content Placeholder 2"/>
          <p:cNvSpPr>
            <a:spLocks noGrp="1"/>
          </p:cNvSpPr>
          <p:nvPr>
            <p:ph sz="half" idx="1"/>
          </p:nvPr>
        </p:nvSpPr>
        <p:spPr/>
        <p:txBody>
          <a:bodyPr>
            <a:normAutofit fontScale="70000" lnSpcReduction="20000"/>
          </a:bodyPr>
          <a:lstStyle/>
          <a:p>
            <a:pPr>
              <a:lnSpc>
                <a:spcPct val="120000"/>
              </a:lnSpc>
              <a:buFont typeface="Wingdings" pitchFamily="2" charset="2"/>
              <a:buChar char="q"/>
            </a:pPr>
            <a:r>
              <a:rPr lang="he-IL" dirty="0" smtClean="0">
                <a:latin typeface="Gisha" pitchFamily="34" charset="-79"/>
                <a:cs typeface="Gisha" pitchFamily="34" charset="-79"/>
              </a:rPr>
              <a:t>בנוסף, לקשרים ב</a:t>
            </a:r>
            <a:r>
              <a:rPr lang="en-US" dirty="0" smtClean="0">
                <a:latin typeface="Gisha" pitchFamily="34" charset="-79"/>
                <a:cs typeface="Gisha" pitchFamily="34" charset="-79"/>
              </a:rPr>
              <a:t>RE:IN</a:t>
            </a:r>
            <a:r>
              <a:rPr lang="he-IL" dirty="0" smtClean="0">
                <a:latin typeface="Gisha" pitchFamily="34" charset="-79"/>
                <a:cs typeface="Gisha" pitchFamily="34" charset="-79"/>
              </a:rPr>
              <a:t> יש שני ערכים בוליאניים, המציינים את היותו מחויב/אפשרי, ואת היותו קשר חיובי/שלילי.</a:t>
            </a:r>
          </a:p>
          <a:p>
            <a:pPr>
              <a:lnSpc>
                <a:spcPct val="120000"/>
              </a:lnSpc>
              <a:buFont typeface="Wingdings" pitchFamily="2" charset="2"/>
              <a:buChar char="q"/>
            </a:pPr>
            <a:r>
              <a:rPr lang="he-IL" dirty="0" smtClean="0">
                <a:latin typeface="Gisha" pitchFamily="34" charset="-79"/>
                <a:cs typeface="Gisha" pitchFamily="34" charset="-79"/>
              </a:rPr>
              <a:t>שני ערכים אלו הינם יציבים בכל מערכת, ולכן בנינו מודל "קשר" שמכיל שני קבועים בוליאניים, האחד לציון חיוביות/שליליות, בעוד השני מציין האם הקשר פעיל או לא. במקרה של קשר מחויב, הקשר יהיה פעיל בהכרח. </a:t>
            </a:r>
          </a:p>
          <a:p>
            <a:pPr>
              <a:lnSpc>
                <a:spcPct val="120000"/>
              </a:lnSpc>
              <a:buFont typeface="Wingdings" pitchFamily="2" charset="2"/>
              <a:buChar char="q"/>
            </a:pPr>
            <a:r>
              <a:rPr lang="he-IL" dirty="0" smtClean="0">
                <a:latin typeface="Gisha" pitchFamily="34" charset="-79"/>
                <a:cs typeface="Gisha" pitchFamily="34" charset="-79"/>
              </a:rPr>
              <a:t>השלב הבא היה לבנות מודל כמה שיותר סטנדרטי שיבצע את העדכונים לתאים לפי פונק' העדכון, המספר הסידורי של התא, והקשרים בינו לבין תאים אחרים.</a:t>
            </a:r>
            <a:endParaRPr lang="he-IL" dirty="0">
              <a:latin typeface="Gisha" pitchFamily="34" charset="-79"/>
              <a:cs typeface="Gisha" pitchFamily="34" charset="-79"/>
            </a:endParaRPr>
          </a:p>
        </p:txBody>
      </p:sp>
      <p:sp>
        <p:nvSpPr>
          <p:cNvPr id="4" name="Content Placeholder 3"/>
          <p:cNvSpPr>
            <a:spLocks noGrp="1"/>
          </p:cNvSpPr>
          <p:nvPr>
            <p:ph sz="half" idx="2"/>
          </p:nvPr>
        </p:nvSpPr>
        <p:spPr/>
        <p:txBody>
          <a:bodyPr>
            <a:normAutofit fontScale="70000" lnSpcReduction="20000"/>
          </a:bodyPr>
          <a:lstStyle/>
          <a:p>
            <a:pPr>
              <a:lnSpc>
                <a:spcPct val="120000"/>
              </a:lnSpc>
              <a:buFont typeface="Wingdings" pitchFamily="2" charset="2"/>
              <a:buChar char="q"/>
            </a:pPr>
            <a:r>
              <a:rPr lang="he-IL" dirty="0" smtClean="0">
                <a:latin typeface="Gisha" pitchFamily="34" charset="-79"/>
                <a:cs typeface="Gisha" pitchFamily="34" charset="-79"/>
              </a:rPr>
              <a:t>הדבר הראשון שנדרש </a:t>
            </a:r>
            <a:r>
              <a:rPr lang="he-IL" dirty="0" err="1" smtClean="0">
                <a:latin typeface="Gisha" pitchFamily="34" charset="-79"/>
                <a:cs typeface="Gisha" pitchFamily="34" charset="-79"/>
              </a:rPr>
              <a:t>ברדוקציות</a:t>
            </a:r>
            <a:r>
              <a:rPr lang="he-IL" dirty="0" smtClean="0">
                <a:latin typeface="Gisha" pitchFamily="34" charset="-79"/>
                <a:cs typeface="Gisha" pitchFamily="34" charset="-79"/>
              </a:rPr>
              <a:t> מעין זו, הוא העתקת המשתנים.</a:t>
            </a:r>
            <a:endParaRPr lang="he-IL" dirty="0">
              <a:latin typeface="Gisha" pitchFamily="34" charset="-79"/>
              <a:cs typeface="Gisha" pitchFamily="34" charset="-79"/>
            </a:endParaRPr>
          </a:p>
          <a:p>
            <a:pPr>
              <a:lnSpc>
                <a:spcPct val="120000"/>
              </a:lnSpc>
              <a:buFont typeface="Wingdings" pitchFamily="2" charset="2"/>
              <a:buChar char="q"/>
            </a:pPr>
            <a:r>
              <a:rPr lang="he-IL" dirty="0" smtClean="0">
                <a:latin typeface="Gisha" pitchFamily="34" charset="-79"/>
                <a:cs typeface="Gisha" pitchFamily="34" charset="-79"/>
              </a:rPr>
              <a:t>לשם כך היה צורך לבנות משתנים שיוכלו להקביל את כל התכונות של משתני ה</a:t>
            </a:r>
            <a:r>
              <a:rPr lang="en-US" dirty="0" smtClean="0">
                <a:latin typeface="Gisha" pitchFamily="34" charset="-79"/>
                <a:cs typeface="Gisha" pitchFamily="34" charset="-79"/>
              </a:rPr>
              <a:t>RE:IN</a:t>
            </a:r>
            <a:r>
              <a:rPr lang="he-IL" dirty="0" smtClean="0">
                <a:latin typeface="Gisha" pitchFamily="34" charset="-79"/>
                <a:cs typeface="Gisha" pitchFamily="34" charset="-79"/>
              </a:rPr>
              <a:t>.</a:t>
            </a:r>
          </a:p>
          <a:p>
            <a:pPr>
              <a:lnSpc>
                <a:spcPct val="120000"/>
              </a:lnSpc>
              <a:buFont typeface="Wingdings" pitchFamily="2" charset="2"/>
              <a:buChar char="q"/>
            </a:pPr>
            <a:r>
              <a:rPr lang="he-IL" dirty="0" smtClean="0">
                <a:latin typeface="Gisha" pitchFamily="34" charset="-79"/>
                <a:cs typeface="Gisha" pitchFamily="34" charset="-79"/>
              </a:rPr>
              <a:t>תאי ה</a:t>
            </a:r>
            <a:r>
              <a:rPr lang="en-US" dirty="0" smtClean="0">
                <a:latin typeface="Gisha" pitchFamily="34" charset="-79"/>
                <a:cs typeface="Gisha" pitchFamily="34" charset="-79"/>
              </a:rPr>
              <a:t>RE:IN</a:t>
            </a:r>
            <a:r>
              <a:rPr lang="he-IL" dirty="0" smtClean="0">
                <a:latin typeface="Gisha" pitchFamily="34" charset="-79"/>
                <a:cs typeface="Gisha" pitchFamily="34" charset="-79"/>
              </a:rPr>
              <a:t> מכילים שני ערכים, ערך בוליאני, ומספר סידורי של פונק' העדכון שלו. פונק' העדכון עובדת בצורה שונה לפי המספר הסידורי. לכן בשלב הראשון בנינו מודל "מצב" המחזיק שני ערכים, הערך שהינו משתנה בוליאני, ומספר עדכון, שהינו מספר קבוע מתוך טווח אפשרי.</a:t>
            </a:r>
            <a:endParaRPr lang="he-IL" dirty="0">
              <a:latin typeface="Gisha" pitchFamily="34" charset="-79"/>
              <a:cs typeface="Gisha" pitchFamily="34" charset="-79"/>
            </a:endParaRPr>
          </a:p>
        </p:txBody>
      </p:sp>
      <p:sp>
        <p:nvSpPr>
          <p:cNvPr id="5" name="Oval 4"/>
          <p:cNvSpPr/>
          <p:nvPr/>
        </p:nvSpPr>
        <p:spPr>
          <a:xfrm>
            <a:off x="196939" y="502276"/>
            <a:ext cx="3000778" cy="10560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dirty="0" smtClean="0"/>
              <a:t>Value = {true, false}</a:t>
            </a:r>
            <a:br>
              <a:rPr lang="en-US" dirty="0" smtClean="0"/>
            </a:br>
            <a:r>
              <a:rPr lang="en-US" dirty="0" smtClean="0"/>
              <a:t>Update = {0..19}</a:t>
            </a:r>
            <a:endParaRPr lang="he-IL" dirty="0"/>
          </a:p>
        </p:txBody>
      </p:sp>
      <p:grpSp>
        <p:nvGrpSpPr>
          <p:cNvPr id="13" name="Group 12"/>
          <p:cNvGrpSpPr/>
          <p:nvPr/>
        </p:nvGrpSpPr>
        <p:grpSpPr>
          <a:xfrm>
            <a:off x="3288803" y="738852"/>
            <a:ext cx="2374340" cy="646331"/>
            <a:chOff x="3504703" y="738852"/>
            <a:chExt cx="2374340" cy="646331"/>
          </a:xfrm>
        </p:grpSpPr>
        <p:sp>
          <p:nvSpPr>
            <p:cNvPr id="8" name="TextBox 7"/>
            <p:cNvSpPr txBox="1"/>
            <p:nvPr/>
          </p:nvSpPr>
          <p:spPr>
            <a:xfrm rot="1020000">
              <a:off x="3504703" y="738852"/>
              <a:ext cx="2284845" cy="646331"/>
            </a:xfrm>
            <a:prstGeom prst="rect">
              <a:avLst/>
            </a:prstGeom>
            <a:noFill/>
          </p:spPr>
          <p:txBody>
            <a:bodyPr wrap="square" rtlCol="1">
              <a:spAutoFit/>
            </a:bodyPr>
            <a:lstStyle/>
            <a:p>
              <a:r>
                <a:rPr lang="en-US" dirty="0" smtClean="0"/>
                <a:t>Active = {true, false}</a:t>
              </a:r>
            </a:p>
            <a:p>
              <a:r>
                <a:rPr lang="en-US" dirty="0" err="1" smtClean="0"/>
                <a:t>PosOrNeg</a:t>
              </a:r>
              <a:r>
                <a:rPr lang="en-US" dirty="0" smtClean="0"/>
                <a:t> = {</a:t>
              </a:r>
              <a:r>
                <a:rPr lang="en-US" dirty="0" err="1" smtClean="0"/>
                <a:t>pos</a:t>
              </a:r>
              <a:r>
                <a:rPr lang="en-US" dirty="0" smtClean="0"/>
                <a:t>, </a:t>
              </a:r>
              <a:r>
                <a:rPr lang="en-US" dirty="0" err="1" smtClean="0"/>
                <a:t>neg</a:t>
              </a:r>
              <a:r>
                <a:rPr lang="en-US" dirty="0" smtClean="0"/>
                <a:t>}</a:t>
              </a:r>
              <a:endParaRPr lang="he-IL" dirty="0"/>
            </a:p>
          </p:txBody>
        </p:sp>
        <p:cxnSp>
          <p:nvCxnSpPr>
            <p:cNvPr id="7" name="Straight Arrow Connector 6"/>
            <p:cNvCxnSpPr/>
            <p:nvPr/>
          </p:nvCxnSpPr>
          <p:spPr>
            <a:xfrm rot="780000">
              <a:off x="3575043" y="1005746"/>
              <a:ext cx="2304000" cy="180000"/>
            </a:xfrm>
            <a:prstGeom prst="straightConnector1">
              <a:avLst/>
            </a:prstGeom>
            <a:ln w="53975">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37658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800" y="365125"/>
            <a:ext cx="10515600" cy="1325563"/>
          </a:xfrm>
        </p:spPr>
        <p:txBody>
          <a:bodyPr/>
          <a:lstStyle/>
          <a:p>
            <a:pPr algn="r"/>
            <a:r>
              <a:rPr lang="he-IL" b="1" dirty="0" smtClean="0">
                <a:effectLst>
                  <a:outerShdw blurRad="38100" dist="38100" dir="2700000" algn="tl">
                    <a:srgbClr val="000000">
                      <a:alpha val="43137"/>
                    </a:srgbClr>
                  </a:outerShdw>
                </a:effectLst>
                <a:latin typeface="Gisha" pitchFamily="34" charset="-79"/>
                <a:cs typeface="Gisha" pitchFamily="34" charset="-79"/>
              </a:rPr>
              <a:t>העתקה מ</a:t>
            </a:r>
            <a:r>
              <a:rPr lang="en-US" b="1" dirty="0" smtClean="0">
                <a:effectLst>
                  <a:outerShdw blurRad="38100" dist="38100" dir="2700000" algn="tl">
                    <a:srgbClr val="000000">
                      <a:alpha val="43137"/>
                    </a:srgbClr>
                  </a:outerShdw>
                </a:effectLst>
                <a:latin typeface="Gisha" pitchFamily="34" charset="-79"/>
                <a:cs typeface="Gisha" pitchFamily="34" charset="-79"/>
              </a:rPr>
              <a:t>RE:IN</a:t>
            </a:r>
            <a:r>
              <a:rPr lang="he-IL" b="1" dirty="0" smtClean="0">
                <a:effectLst>
                  <a:outerShdw blurRad="38100" dist="38100" dir="2700000" algn="tl">
                    <a:srgbClr val="000000">
                      <a:alpha val="43137"/>
                    </a:srgbClr>
                  </a:outerShdw>
                </a:effectLst>
                <a:latin typeface="Gisha" pitchFamily="34" charset="-79"/>
                <a:cs typeface="Gisha" pitchFamily="34" charset="-79"/>
              </a:rPr>
              <a:t> ל</a:t>
            </a:r>
            <a:r>
              <a:rPr lang="en-US" b="1" dirty="0" err="1" smtClean="0">
                <a:effectLst>
                  <a:outerShdw blurRad="38100" dist="38100" dir="2700000" algn="tl">
                    <a:srgbClr val="000000">
                      <a:alpha val="43137"/>
                    </a:srgbClr>
                  </a:outerShdw>
                </a:effectLst>
                <a:latin typeface="Gisha" pitchFamily="34" charset="-79"/>
                <a:cs typeface="Gisha" pitchFamily="34" charset="-79"/>
              </a:rPr>
              <a:t>NuSMV</a:t>
            </a:r>
            <a:r>
              <a:rPr lang="he-IL" b="1" dirty="0" smtClean="0">
                <a:effectLst>
                  <a:outerShdw blurRad="38100" dist="38100" dir="2700000" algn="tl">
                    <a:srgbClr val="000000">
                      <a:alpha val="43137"/>
                    </a:srgbClr>
                  </a:outerShdw>
                </a:effectLst>
                <a:latin typeface="Gisha" pitchFamily="34" charset="-79"/>
                <a:cs typeface="Gisha" pitchFamily="34" charset="-79"/>
              </a:rPr>
              <a:t> - המשך</a:t>
            </a:r>
            <a:endParaRPr lang="he-IL" b="1" dirty="0">
              <a:effectLst>
                <a:outerShdw blurRad="38100" dist="38100" dir="2700000" algn="tl">
                  <a:srgbClr val="000000">
                    <a:alpha val="43137"/>
                  </a:srgbClr>
                </a:outerShdw>
              </a:effectLst>
              <a:latin typeface="Gisha" pitchFamily="34" charset="-79"/>
              <a:cs typeface="Gisha" pitchFamily="34" charset="-79"/>
            </a:endParaRPr>
          </a:p>
        </p:txBody>
      </p:sp>
      <p:sp>
        <p:nvSpPr>
          <p:cNvPr id="3" name="Content Placeholder 2"/>
          <p:cNvSpPr>
            <a:spLocks noGrp="1"/>
          </p:cNvSpPr>
          <p:nvPr>
            <p:ph sz="half" idx="1"/>
          </p:nvPr>
        </p:nvSpPr>
        <p:spPr>
          <a:xfrm>
            <a:off x="838200" y="2003424"/>
            <a:ext cx="4892899" cy="4854575"/>
          </a:xfrm>
        </p:spPr>
        <p:txBody>
          <a:bodyPr>
            <a:normAutofit fontScale="85000" lnSpcReduction="10000"/>
          </a:bodyPr>
          <a:lstStyle/>
          <a:p>
            <a:pPr>
              <a:buFont typeface="Wingdings" pitchFamily="2" charset="2"/>
              <a:buChar char="q"/>
            </a:pPr>
            <a:r>
              <a:rPr lang="he-IL" dirty="0" smtClean="0">
                <a:latin typeface="Gisha" pitchFamily="34" charset="-79"/>
                <a:cs typeface="Gisha" pitchFamily="34" charset="-79"/>
              </a:rPr>
              <a:t>החלטנו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לנצל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תכונה זו,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והוספנו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למודל של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ה"מצב" משתנים </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בוליאניים של כל ששת התכונות, אותם נעדכן מעשית לכל מצב בנפרד.</a:t>
            </a:r>
          </a:p>
          <a:p>
            <a:pPr>
              <a:buFont typeface="Wingdings" pitchFamily="2" charset="2"/>
              <a:buChar char="q"/>
            </a:pPr>
            <a:r>
              <a:rPr lang="he-IL" dirty="0" smtClean="0">
                <a:latin typeface="Gisha" pitchFamily="34" charset="-79"/>
                <a:cs typeface="Gisha" pitchFamily="34" charset="-79"/>
              </a:rPr>
              <a:t>בנוסף, יצרנו שני משתנים מספריים, שיחזיקו את מספר המקורות החיוביים/שליליים הדולקים.</a:t>
            </a:r>
          </a:p>
          <a:p>
            <a:pPr>
              <a:buFont typeface="Wingdings" pitchFamily="2" charset="2"/>
              <a:buChar char="q"/>
            </a:pPr>
            <a:r>
              <a:rPr lang="he-IL" dirty="0" smtClean="0">
                <a:latin typeface="Gisha" pitchFamily="34" charset="-79"/>
                <a:cs typeface="Gisha" pitchFamily="34" charset="-79"/>
              </a:rPr>
              <a:t>כמו כן הגדרנו במודל של המצב ערך שיחזיר את תוצאת פונק' העדכון לפי הסכימה בעזרת המשתנים של המודל.</a:t>
            </a:r>
          </a:p>
        </p:txBody>
      </p:sp>
      <p:sp>
        <p:nvSpPr>
          <p:cNvPr id="4" name="Content Placeholder 3"/>
          <p:cNvSpPr>
            <a:spLocks noGrp="1"/>
          </p:cNvSpPr>
          <p:nvPr>
            <p:ph sz="half" idx="2"/>
          </p:nvPr>
        </p:nvSpPr>
        <p:spPr>
          <a:xfrm>
            <a:off x="5731099" y="1825624"/>
            <a:ext cx="5622701" cy="4803775"/>
          </a:xfrm>
        </p:spPr>
        <p:txBody>
          <a:bodyPr>
            <a:normAutofit fontScale="85000" lnSpcReduction="10000"/>
          </a:bodyPr>
          <a:lstStyle/>
          <a:p>
            <a:pPr>
              <a:lnSpc>
                <a:spcPct val="110000"/>
              </a:lnSpc>
              <a:buFont typeface="Wingdings" pitchFamily="2" charset="2"/>
              <a:buChar char="q"/>
            </a:pPr>
            <a:r>
              <a:rPr lang="he-IL" dirty="0" smtClean="0">
                <a:latin typeface="Gisha" pitchFamily="34" charset="-79"/>
                <a:cs typeface="Gisha" pitchFamily="34" charset="-79"/>
              </a:rPr>
              <a:t>פונק' העדכון הייתה נתונה בצורה סכמתית שכללה התייחסות לדברים הבאים: </a:t>
            </a:r>
          </a:p>
          <a:p>
            <a:pPr lvl="1">
              <a:lnSpc>
                <a:spcPct val="110000"/>
              </a:lnSpc>
              <a:buFont typeface="Wingdings" pitchFamily="2" charset="2"/>
              <a:buChar char="q"/>
            </a:pPr>
            <a:r>
              <a:rPr lang="he-IL" dirty="0" smtClean="0">
                <a:latin typeface="Gisha" pitchFamily="34" charset="-79"/>
                <a:cs typeface="Gisha" pitchFamily="34" charset="-79"/>
              </a:rPr>
              <a:t>כל המקורות מקשרים חיוביים דולקים</a:t>
            </a:r>
          </a:p>
          <a:p>
            <a:pPr lvl="1">
              <a:lnSpc>
                <a:spcPct val="110000"/>
              </a:lnSpc>
              <a:buFont typeface="Wingdings" pitchFamily="2" charset="2"/>
              <a:buChar char="q"/>
            </a:pPr>
            <a:r>
              <a:rPr lang="he-IL" dirty="0" smtClean="0">
                <a:latin typeface="Gisha" pitchFamily="34" charset="-79"/>
                <a:cs typeface="Gisha" pitchFamily="34" charset="-79"/>
              </a:rPr>
              <a:t>כל המקורות מקשרים שליליים </a:t>
            </a:r>
            <a:r>
              <a:rPr lang="he-IL" dirty="0">
                <a:latin typeface="Gisha" pitchFamily="34" charset="-79"/>
                <a:cs typeface="Gisha" pitchFamily="34" charset="-79"/>
              </a:rPr>
              <a:t>דולקים</a:t>
            </a:r>
            <a:endParaRPr lang="he-IL" dirty="0" smtClean="0">
              <a:latin typeface="Gisha" pitchFamily="34" charset="-79"/>
              <a:cs typeface="Gisha" pitchFamily="34" charset="-79"/>
            </a:endParaRPr>
          </a:p>
          <a:p>
            <a:pPr lvl="1">
              <a:lnSpc>
                <a:spcPct val="110000"/>
              </a:lnSpc>
              <a:buFont typeface="Wingdings" pitchFamily="2" charset="2"/>
              <a:buChar char="q"/>
            </a:pPr>
            <a:r>
              <a:rPr lang="he-IL" dirty="0" smtClean="0">
                <a:latin typeface="Gisha" pitchFamily="34" charset="-79"/>
                <a:cs typeface="Gisha" pitchFamily="34" charset="-79"/>
              </a:rPr>
              <a:t>אף אחד מהמקורות מקשרים חיוביים</a:t>
            </a:r>
            <a:r>
              <a:rPr lang="he-IL" dirty="0">
                <a:latin typeface="Gisha" pitchFamily="34" charset="-79"/>
                <a:cs typeface="Gisha" pitchFamily="34" charset="-79"/>
              </a:rPr>
              <a:t> דולקים</a:t>
            </a:r>
            <a:endParaRPr lang="he-IL" dirty="0" smtClean="0">
              <a:latin typeface="Gisha" pitchFamily="34" charset="-79"/>
              <a:cs typeface="Gisha" pitchFamily="34" charset="-79"/>
            </a:endParaRPr>
          </a:p>
          <a:p>
            <a:pPr lvl="1">
              <a:lnSpc>
                <a:spcPct val="110000"/>
              </a:lnSpc>
              <a:buFont typeface="Wingdings" pitchFamily="2" charset="2"/>
              <a:buChar char="q"/>
            </a:pPr>
            <a:r>
              <a:rPr lang="he-IL" dirty="0" smtClean="0">
                <a:latin typeface="Gisha" pitchFamily="34" charset="-79"/>
                <a:cs typeface="Gisha" pitchFamily="34" charset="-79"/>
              </a:rPr>
              <a:t>אף </a:t>
            </a:r>
            <a:r>
              <a:rPr lang="he-IL" dirty="0">
                <a:latin typeface="Gisha" pitchFamily="34" charset="-79"/>
                <a:cs typeface="Gisha" pitchFamily="34" charset="-79"/>
              </a:rPr>
              <a:t>אחד מ</a:t>
            </a:r>
            <a:r>
              <a:rPr lang="he-IL" dirty="0" smtClean="0">
                <a:latin typeface="Gisha" pitchFamily="34" charset="-79"/>
                <a:cs typeface="Gisha" pitchFamily="34" charset="-79"/>
              </a:rPr>
              <a:t>המקורות </a:t>
            </a:r>
            <a:r>
              <a:rPr lang="he-IL" dirty="0">
                <a:latin typeface="Gisha" pitchFamily="34" charset="-79"/>
                <a:cs typeface="Gisha" pitchFamily="34" charset="-79"/>
              </a:rPr>
              <a:t>מקשרים </a:t>
            </a:r>
            <a:r>
              <a:rPr lang="he-IL" dirty="0" smtClean="0">
                <a:latin typeface="Gisha" pitchFamily="34" charset="-79"/>
                <a:cs typeface="Gisha" pitchFamily="34" charset="-79"/>
              </a:rPr>
              <a:t>שליליים</a:t>
            </a:r>
            <a:r>
              <a:rPr lang="he-IL" dirty="0">
                <a:latin typeface="Gisha" pitchFamily="34" charset="-79"/>
                <a:cs typeface="Gisha" pitchFamily="34" charset="-79"/>
              </a:rPr>
              <a:t> דולקים</a:t>
            </a:r>
            <a:endParaRPr lang="he-IL" dirty="0" smtClean="0">
              <a:latin typeface="Gisha" pitchFamily="34" charset="-79"/>
              <a:cs typeface="Gisha" pitchFamily="34" charset="-79"/>
            </a:endParaRPr>
          </a:p>
          <a:p>
            <a:pPr lvl="1">
              <a:lnSpc>
                <a:spcPct val="110000"/>
              </a:lnSpc>
              <a:buFont typeface="Wingdings" pitchFamily="2" charset="2"/>
              <a:buChar char="q"/>
            </a:pPr>
            <a:r>
              <a:rPr lang="he-IL" dirty="0" smtClean="0">
                <a:latin typeface="Gisha" pitchFamily="34" charset="-79"/>
                <a:cs typeface="Gisha" pitchFamily="34" charset="-79"/>
              </a:rPr>
              <a:t>אי קיימות של </a:t>
            </a:r>
            <a:r>
              <a:rPr lang="he-IL" dirty="0">
                <a:latin typeface="Gisha" pitchFamily="34" charset="-79"/>
                <a:cs typeface="Gisha" pitchFamily="34" charset="-79"/>
              </a:rPr>
              <a:t>מקורות מקשרים חיוביים</a:t>
            </a:r>
          </a:p>
          <a:p>
            <a:pPr lvl="1">
              <a:lnSpc>
                <a:spcPct val="110000"/>
              </a:lnSpc>
              <a:buFont typeface="Wingdings" pitchFamily="2" charset="2"/>
              <a:buChar char="q"/>
            </a:pPr>
            <a:r>
              <a:rPr lang="he-IL" dirty="0" smtClean="0">
                <a:latin typeface="Gisha" pitchFamily="34" charset="-79"/>
                <a:cs typeface="Gisha" pitchFamily="34" charset="-79"/>
              </a:rPr>
              <a:t>אי קיימות </a:t>
            </a:r>
            <a:r>
              <a:rPr lang="he-IL" dirty="0">
                <a:latin typeface="Gisha" pitchFamily="34" charset="-79"/>
                <a:cs typeface="Gisha" pitchFamily="34" charset="-79"/>
              </a:rPr>
              <a:t>של </a:t>
            </a:r>
            <a:r>
              <a:rPr lang="he-IL" dirty="0" smtClean="0">
                <a:latin typeface="Gisha" pitchFamily="34" charset="-79"/>
                <a:cs typeface="Gisha" pitchFamily="34" charset="-79"/>
              </a:rPr>
              <a:t>מקורות </a:t>
            </a:r>
            <a:r>
              <a:rPr lang="he-IL" dirty="0">
                <a:latin typeface="Gisha" pitchFamily="34" charset="-79"/>
                <a:cs typeface="Gisha" pitchFamily="34" charset="-79"/>
              </a:rPr>
              <a:t>מקשרים </a:t>
            </a:r>
            <a:r>
              <a:rPr lang="he-IL" dirty="0" smtClean="0">
                <a:latin typeface="Gisha" pitchFamily="34" charset="-79"/>
                <a:cs typeface="Gisha" pitchFamily="34" charset="-79"/>
              </a:rPr>
              <a:t>שליליים</a:t>
            </a:r>
          </a:p>
          <a:p>
            <a:pPr>
              <a:lnSpc>
                <a:spcPct val="110000"/>
              </a:lnSpc>
              <a:buFont typeface="Wingdings" pitchFamily="2" charset="2"/>
              <a:buChar char="q"/>
            </a:pPr>
            <a:r>
              <a:rPr lang="he-IL" dirty="0" smtClean="0">
                <a:latin typeface="Gisha" pitchFamily="34" charset="-79"/>
                <a:cs typeface="Gisha" pitchFamily="34" charset="-79"/>
              </a:rPr>
              <a:t>ובנוסף, ישנם שני מספרי עדכון שהתייחסו למספרם של המקורות הדולקים מכל צד.</a:t>
            </a:r>
            <a:endParaRPr lang="he-IL" dirty="0">
              <a:latin typeface="Gisha" pitchFamily="34" charset="-79"/>
              <a:cs typeface="Gisha" pitchFamily="34" charset="-79"/>
            </a:endParaRPr>
          </a:p>
        </p:txBody>
      </p:sp>
      <p:sp>
        <p:nvSpPr>
          <p:cNvPr id="5" name="Oval 4"/>
          <p:cNvSpPr/>
          <p:nvPr/>
        </p:nvSpPr>
        <p:spPr>
          <a:xfrm>
            <a:off x="42036" y="631824"/>
            <a:ext cx="4134118" cy="28545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none" rtlCol="1" anchor="ctr">
            <a:normAutofit fontScale="85000" lnSpcReduction="20000"/>
          </a:bodyPr>
          <a:lstStyle/>
          <a:p>
            <a:pPr algn="ctr" rtl="0"/>
            <a:r>
              <a:rPr lang="en-US" dirty="0" smtClean="0"/>
              <a:t>Count Activators = integer</a:t>
            </a:r>
          </a:p>
          <a:p>
            <a:pPr algn="ctr" rtl="0"/>
            <a:r>
              <a:rPr lang="en-US" dirty="0" smtClean="0"/>
              <a:t>Value = {true, false} </a:t>
            </a:r>
          </a:p>
          <a:p>
            <a:pPr algn="ctr" rtl="0"/>
            <a:r>
              <a:rPr lang="en-US" dirty="0" smtClean="0"/>
              <a:t>Update = {0..19}</a:t>
            </a:r>
          </a:p>
          <a:p>
            <a:pPr algn="ctr" rtl="0"/>
            <a:r>
              <a:rPr lang="en-US" dirty="0" smtClean="0"/>
              <a:t>Not Inducible </a:t>
            </a:r>
            <a:r>
              <a:rPr lang="en-US" dirty="0"/>
              <a:t>= {true, </a:t>
            </a:r>
            <a:r>
              <a:rPr lang="en-US" dirty="0" smtClean="0"/>
              <a:t>false}</a:t>
            </a:r>
          </a:p>
          <a:p>
            <a:pPr algn="ctr" rtl="0"/>
            <a:r>
              <a:rPr lang="en-US" dirty="0" smtClean="0"/>
              <a:t>Not Repressible </a:t>
            </a:r>
            <a:r>
              <a:rPr lang="en-US" dirty="0"/>
              <a:t>= {true, false}</a:t>
            </a:r>
            <a:r>
              <a:rPr lang="en-US" dirty="0" smtClean="0"/>
              <a:t/>
            </a:r>
            <a:br>
              <a:rPr lang="en-US" dirty="0" smtClean="0"/>
            </a:br>
            <a:r>
              <a:rPr lang="en-US" dirty="0" smtClean="0"/>
              <a:t>All Activators = </a:t>
            </a:r>
            <a:r>
              <a:rPr lang="en-US" dirty="0"/>
              <a:t>{true, false}</a:t>
            </a:r>
            <a:endParaRPr lang="en-US" dirty="0" smtClean="0"/>
          </a:p>
          <a:p>
            <a:pPr algn="ctr" rtl="0"/>
            <a:r>
              <a:rPr lang="en-US" dirty="0" smtClean="0"/>
              <a:t>All Repressors = </a:t>
            </a:r>
            <a:r>
              <a:rPr lang="en-US" dirty="0"/>
              <a:t>{true, false}</a:t>
            </a:r>
            <a:endParaRPr lang="en-US" dirty="0" smtClean="0"/>
          </a:p>
          <a:p>
            <a:pPr algn="ctr" rtl="0"/>
            <a:r>
              <a:rPr lang="en-US" dirty="0" smtClean="0"/>
              <a:t>No Activators = </a:t>
            </a:r>
            <a:r>
              <a:rPr lang="en-US" dirty="0"/>
              <a:t>{true, false}</a:t>
            </a:r>
            <a:r>
              <a:rPr lang="en-US" dirty="0" smtClean="0"/>
              <a:t/>
            </a:r>
            <a:br>
              <a:rPr lang="en-US" dirty="0" smtClean="0"/>
            </a:br>
            <a:r>
              <a:rPr lang="en-US" dirty="0" smtClean="0"/>
              <a:t>No Repressors = </a:t>
            </a:r>
            <a:r>
              <a:rPr lang="en-US" dirty="0"/>
              <a:t>{true, false</a:t>
            </a:r>
            <a:r>
              <a:rPr lang="en-US" dirty="0" smtClean="0"/>
              <a:t>}</a:t>
            </a:r>
          </a:p>
          <a:p>
            <a:pPr algn="ctr" rtl="0"/>
            <a:r>
              <a:rPr lang="en-US" dirty="0"/>
              <a:t>Count Repressors </a:t>
            </a:r>
            <a:r>
              <a:rPr lang="en-US" dirty="0" smtClean="0"/>
              <a:t>= </a:t>
            </a:r>
            <a:r>
              <a:rPr lang="en-US" dirty="0"/>
              <a:t>integer</a:t>
            </a:r>
          </a:p>
          <a:p>
            <a:pPr algn="ctr" rtl="0"/>
            <a:endParaRPr lang="en-US" dirty="0" smtClean="0"/>
          </a:p>
        </p:txBody>
      </p:sp>
    </p:spTree>
    <p:extLst>
      <p:ext uri="{BB962C8B-B14F-4D97-AF65-F5344CB8AC3E}">
        <p14:creationId xmlns:p14="http://schemas.microsoft.com/office/powerpoint/2010/main" val="3288864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he-IL" b="1" dirty="0" smtClean="0">
                <a:effectLst>
                  <a:outerShdw blurRad="38100" dist="38100" dir="2700000" algn="tl">
                    <a:srgbClr val="000000">
                      <a:alpha val="43137"/>
                    </a:srgbClr>
                  </a:outerShdw>
                </a:effectLst>
                <a:latin typeface="Gisha" pitchFamily="34" charset="-79"/>
                <a:cs typeface="Gisha" pitchFamily="34" charset="-79"/>
              </a:rPr>
              <a:t>העתקה מ</a:t>
            </a:r>
            <a:r>
              <a:rPr lang="en-US" b="1" dirty="0" smtClean="0">
                <a:effectLst>
                  <a:outerShdw blurRad="38100" dist="38100" dir="2700000" algn="tl">
                    <a:srgbClr val="000000">
                      <a:alpha val="43137"/>
                    </a:srgbClr>
                  </a:outerShdw>
                </a:effectLst>
                <a:latin typeface="Gisha" pitchFamily="34" charset="-79"/>
                <a:cs typeface="Gisha" pitchFamily="34" charset="-79"/>
              </a:rPr>
              <a:t>RE:IN</a:t>
            </a:r>
            <a:r>
              <a:rPr lang="he-IL" b="1" dirty="0" smtClean="0">
                <a:effectLst>
                  <a:outerShdw blurRad="38100" dist="38100" dir="2700000" algn="tl">
                    <a:srgbClr val="000000">
                      <a:alpha val="43137"/>
                    </a:srgbClr>
                  </a:outerShdw>
                </a:effectLst>
                <a:latin typeface="Gisha" pitchFamily="34" charset="-79"/>
                <a:cs typeface="Gisha" pitchFamily="34" charset="-79"/>
              </a:rPr>
              <a:t> ל</a:t>
            </a:r>
            <a:r>
              <a:rPr lang="en-US" b="1" dirty="0" err="1" smtClean="0">
                <a:effectLst>
                  <a:outerShdw blurRad="38100" dist="38100" dir="2700000" algn="tl">
                    <a:srgbClr val="000000">
                      <a:alpha val="43137"/>
                    </a:srgbClr>
                  </a:outerShdw>
                </a:effectLst>
                <a:latin typeface="Gisha" pitchFamily="34" charset="-79"/>
                <a:cs typeface="Gisha" pitchFamily="34" charset="-79"/>
              </a:rPr>
              <a:t>NuSMV</a:t>
            </a:r>
            <a:r>
              <a:rPr lang="he-IL" b="1" dirty="0" smtClean="0">
                <a:effectLst>
                  <a:outerShdw blurRad="38100" dist="38100" dir="2700000" algn="tl">
                    <a:srgbClr val="000000">
                      <a:alpha val="43137"/>
                    </a:srgbClr>
                  </a:outerShdw>
                </a:effectLst>
                <a:latin typeface="Gisha" pitchFamily="34" charset="-79"/>
                <a:cs typeface="Gisha" pitchFamily="34" charset="-79"/>
              </a:rPr>
              <a:t> - המשך</a:t>
            </a:r>
            <a:endParaRPr lang="he-IL" b="1" dirty="0">
              <a:effectLst>
                <a:outerShdw blurRad="38100" dist="38100" dir="2700000" algn="tl">
                  <a:srgbClr val="000000">
                    <a:alpha val="43137"/>
                  </a:srgbClr>
                </a:outerShdw>
              </a:effectLst>
              <a:latin typeface="Gisha" pitchFamily="34" charset="-79"/>
              <a:cs typeface="Gisha" pitchFamily="34" charset="-79"/>
            </a:endParaRPr>
          </a:p>
        </p:txBody>
      </p:sp>
      <p:sp>
        <p:nvSpPr>
          <p:cNvPr id="3" name="Content Placeholder 2"/>
          <p:cNvSpPr>
            <a:spLocks noGrp="1"/>
          </p:cNvSpPr>
          <p:nvPr>
            <p:ph sz="half" idx="1"/>
          </p:nvPr>
        </p:nvSpPr>
        <p:spPr>
          <a:xfrm>
            <a:off x="682580" y="1825625"/>
            <a:ext cx="5422006" cy="4351338"/>
          </a:xfrm>
        </p:spPr>
        <p:txBody>
          <a:bodyPr>
            <a:normAutofit fontScale="85000" lnSpcReduction="20000"/>
          </a:bodyPr>
          <a:lstStyle/>
          <a:p>
            <a:pPr>
              <a:buFont typeface="Wingdings" pitchFamily="2" charset="2"/>
              <a:buChar char="q"/>
            </a:pPr>
            <a:endParaRPr lang="he-IL" dirty="0" smtClean="0">
              <a:latin typeface="Gisha" pitchFamily="34" charset="-79"/>
              <a:cs typeface="Gisha" pitchFamily="34" charset="-79"/>
            </a:endParaRPr>
          </a:p>
          <a:p>
            <a:pPr>
              <a:buFont typeface="Wingdings" pitchFamily="2" charset="2"/>
              <a:buChar char="q"/>
            </a:pPr>
            <a:r>
              <a:rPr lang="he-IL" dirty="0" smtClean="0">
                <a:latin typeface="Gisha" pitchFamily="34" charset="-79"/>
                <a:cs typeface="Gisha" pitchFamily="34" charset="-79"/>
              </a:rPr>
              <a:t>כמו כן, זיהינו את דרישת המצב היציב, ותרגמנו גם אותו.</a:t>
            </a:r>
          </a:p>
          <a:p>
            <a:pPr algn="l" rtl="0">
              <a:buFont typeface="Wingdings" pitchFamily="2" charset="2"/>
              <a:buChar char="q"/>
            </a:pPr>
            <a:r>
              <a:rPr lang="en-US" dirty="0" err="1" smtClean="0">
                <a:latin typeface="Gisha" pitchFamily="34" charset="-79"/>
                <a:cs typeface="Gisha" pitchFamily="34" charset="-79"/>
              </a:rPr>
              <a:t>Fixpoint</a:t>
            </a:r>
            <a:r>
              <a:rPr lang="en-US" dirty="0" smtClean="0">
                <a:latin typeface="Gisha" pitchFamily="34" charset="-79"/>
                <a:cs typeface="Gisha" pitchFamily="34" charset="-79"/>
              </a:rPr>
              <a:t>()		AG() </a:t>
            </a:r>
            <a:endParaRPr lang="he-IL" dirty="0" smtClean="0">
              <a:latin typeface="Gisha" pitchFamily="34" charset="-79"/>
              <a:cs typeface="Gisha" pitchFamily="34" charset="-79"/>
            </a:endParaRPr>
          </a:p>
          <a:p>
            <a:pPr>
              <a:buFont typeface="Wingdings" pitchFamily="2" charset="2"/>
              <a:buChar char="q"/>
            </a:pPr>
            <a:r>
              <a:rPr lang="he-IL" dirty="0" smtClean="0">
                <a:latin typeface="Gisha" pitchFamily="34" charset="-79"/>
                <a:cs typeface="Gisha" pitchFamily="34" charset="-79"/>
              </a:rPr>
              <a:t>בדרך צצו הבעיות הבאות:</a:t>
            </a:r>
          </a:p>
          <a:p>
            <a:pPr lvl="1">
              <a:buFont typeface="Wingdings" pitchFamily="2" charset="2"/>
              <a:buChar char="q"/>
            </a:pPr>
            <a:r>
              <a:rPr lang="he-IL" dirty="0" smtClean="0">
                <a:latin typeface="Gisha" pitchFamily="34" charset="-79"/>
                <a:cs typeface="Gisha" pitchFamily="34" charset="-79"/>
              </a:rPr>
              <a:t>אי זיהוי נכון של סדר הפעולות הלוגיות, אותו פתרנו בעזרת כמות נכבדה של סוגריים להבהרה.</a:t>
            </a:r>
          </a:p>
          <a:p>
            <a:pPr lvl="1">
              <a:buFont typeface="Wingdings" pitchFamily="2" charset="2"/>
              <a:buChar char="q"/>
            </a:pPr>
            <a:r>
              <a:rPr lang="he-IL" dirty="0" smtClean="0">
                <a:latin typeface="Gisha" pitchFamily="34" charset="-79"/>
                <a:cs typeface="Gisha" pitchFamily="34" charset="-79"/>
              </a:rPr>
              <a:t>הגבלה מספרית על המשתנים שסופרים את המקורות הדולקים. הגבלה זאת התבררה כחיונית ביותר על מנת למזער את זמן הריצה למידה הגיונית. לבסוף, קיבענו זאת למקסימום לפי מספר משתני המצב במערכת.</a:t>
            </a:r>
            <a:r>
              <a:rPr lang="en-US" dirty="0" smtClean="0">
                <a:latin typeface="Gisha" pitchFamily="34" charset="-79"/>
                <a:cs typeface="Gisha" pitchFamily="34" charset="-79"/>
              </a:rPr>
              <a:t/>
            </a:r>
            <a:br>
              <a:rPr lang="en-US" dirty="0" smtClean="0">
                <a:latin typeface="Gisha" pitchFamily="34" charset="-79"/>
                <a:cs typeface="Gisha" pitchFamily="34" charset="-79"/>
              </a:rPr>
            </a:br>
            <a:r>
              <a:rPr lang="he-IL" dirty="0" smtClean="0">
                <a:latin typeface="Gisha" pitchFamily="34" charset="-79"/>
                <a:cs typeface="Gisha" pitchFamily="34" charset="-79"/>
              </a:rPr>
              <a:t>בתוכנה מספר זה מושג בשלב יצירת הקובץ.</a:t>
            </a:r>
          </a:p>
          <a:p>
            <a:pPr lvl="1">
              <a:buFont typeface="Wingdings" pitchFamily="2" charset="2"/>
              <a:buChar char="q"/>
            </a:pPr>
            <a:r>
              <a:rPr lang="he-IL" dirty="0" smtClean="0">
                <a:latin typeface="Gisha" pitchFamily="34" charset="-79"/>
                <a:cs typeface="Gisha" pitchFamily="34" charset="-79"/>
              </a:rPr>
              <a:t>ניסויים מקבילים, בשקף הבא.</a:t>
            </a:r>
            <a:endParaRPr lang="he-IL" dirty="0">
              <a:latin typeface="Gisha" pitchFamily="34" charset="-79"/>
              <a:cs typeface="Gisha" pitchFamily="34" charset="-79"/>
            </a:endParaRPr>
          </a:p>
        </p:txBody>
      </p:sp>
      <p:sp>
        <p:nvSpPr>
          <p:cNvPr id="4" name="Content Placeholder 3"/>
          <p:cNvSpPr>
            <a:spLocks noGrp="1"/>
          </p:cNvSpPr>
          <p:nvPr>
            <p:ph sz="half" idx="2"/>
          </p:nvPr>
        </p:nvSpPr>
        <p:spPr>
          <a:xfrm>
            <a:off x="6104586" y="1825625"/>
            <a:ext cx="5249214" cy="4351338"/>
          </a:xfrm>
        </p:spPr>
        <p:txBody>
          <a:bodyPr>
            <a:normAutofit fontScale="85000" lnSpcReduction="20000"/>
          </a:bodyPr>
          <a:lstStyle/>
          <a:p>
            <a:pPr>
              <a:buFont typeface="Wingdings" pitchFamily="2" charset="2"/>
              <a:buChar char="q"/>
            </a:pPr>
            <a:r>
              <a:rPr lang="he-IL" dirty="0">
                <a:latin typeface="Gisha" pitchFamily="34" charset="-79"/>
                <a:cs typeface="Gisha" pitchFamily="34" charset="-79"/>
              </a:rPr>
              <a:t>כעת </a:t>
            </a:r>
            <a:r>
              <a:rPr lang="he-IL" dirty="0" smtClean="0">
                <a:latin typeface="Gisha" pitchFamily="34" charset="-79"/>
                <a:cs typeface="Gisha" pitchFamily="34" charset="-79"/>
              </a:rPr>
              <a:t>כל שנותר היה לוודא </a:t>
            </a:r>
            <a:r>
              <a:rPr lang="he-IL" dirty="0">
                <a:latin typeface="Gisha" pitchFamily="34" charset="-79"/>
                <a:cs typeface="Gisha" pitchFamily="34" charset="-79"/>
              </a:rPr>
              <a:t>כי ששת משתני התכונות אכן יקיימו את התכונות הנדרשות </a:t>
            </a:r>
            <a:r>
              <a:rPr lang="he-IL" dirty="0" smtClean="0">
                <a:latin typeface="Gisha" pitchFamily="34" charset="-79"/>
                <a:cs typeface="Gisha" pitchFamily="34" charset="-79"/>
              </a:rPr>
              <a:t>מהם. </a:t>
            </a:r>
          </a:p>
          <a:p>
            <a:pPr>
              <a:buFont typeface="Wingdings" pitchFamily="2" charset="2"/>
              <a:buChar char="q"/>
            </a:pPr>
            <a:r>
              <a:rPr lang="he-IL" dirty="0" smtClean="0">
                <a:latin typeface="Gisha" pitchFamily="34" charset="-79"/>
                <a:cs typeface="Gisha" pitchFamily="34" charset="-79"/>
              </a:rPr>
              <a:t>בכך בעצם הצלחנו לממש תיאור סכמתי לכל רשת בוליאנית אבסטרקטית בעזרת </a:t>
            </a:r>
            <a:r>
              <a:rPr lang="en-US" dirty="0" smtClean="0">
                <a:latin typeface="Gisha" pitchFamily="34" charset="-79"/>
                <a:cs typeface="Gisha" pitchFamily="34" charset="-79"/>
              </a:rPr>
              <a:t>SMV</a:t>
            </a:r>
            <a:r>
              <a:rPr lang="he-IL" dirty="0" smtClean="0">
                <a:latin typeface="Gisha" pitchFamily="34" charset="-79"/>
                <a:cs typeface="Gisha" pitchFamily="34" charset="-79"/>
              </a:rPr>
              <a:t>, ומה שנותר היה לבצע העתקה של הניסויים.</a:t>
            </a:r>
          </a:p>
          <a:p>
            <a:pPr>
              <a:buFont typeface="Wingdings" pitchFamily="2" charset="2"/>
              <a:buChar char="q"/>
            </a:pPr>
            <a:r>
              <a:rPr lang="he-IL" dirty="0" smtClean="0">
                <a:latin typeface="Gisha" pitchFamily="34" charset="-79"/>
                <a:cs typeface="Gisha" pitchFamily="34" charset="-79"/>
              </a:rPr>
              <a:t>העתקת הניסויים התבררה כטריקית בניסיון לבנות אוטומציה, וזאת משום שסגנון התיאור של הניסויים הינו חופשי למדי.</a:t>
            </a:r>
          </a:p>
          <a:p>
            <a:pPr>
              <a:buFont typeface="Wingdings" pitchFamily="2" charset="2"/>
              <a:buChar char="q"/>
            </a:pPr>
            <a:r>
              <a:rPr lang="he-IL" dirty="0" smtClean="0">
                <a:latin typeface="Gisha" pitchFamily="34" charset="-79"/>
                <a:cs typeface="Gisha" pitchFamily="34" charset="-79"/>
              </a:rPr>
              <a:t>למרות זאת, העיקרון עצמו היה לתרגם את המספרים שציינו את זמני הניסוי לשלבים במודל </a:t>
            </a:r>
            <a:r>
              <a:rPr lang="en-US" dirty="0" smtClean="0">
                <a:latin typeface="Gisha" pitchFamily="34" charset="-79"/>
                <a:cs typeface="Gisha" pitchFamily="34" charset="-79"/>
              </a:rPr>
              <a:t>CTL</a:t>
            </a:r>
            <a:r>
              <a:rPr lang="he-IL" dirty="0" smtClean="0">
                <a:latin typeface="Gisha" pitchFamily="34" charset="-79"/>
                <a:cs typeface="Gisha" pitchFamily="34" charset="-79"/>
              </a:rPr>
              <a:t> שניתן לבדיקה ע"י ה</a:t>
            </a:r>
            <a:r>
              <a:rPr lang="en-US" dirty="0" err="1" smtClean="0">
                <a:latin typeface="Gisha" pitchFamily="34" charset="-79"/>
                <a:cs typeface="Gisha" pitchFamily="34" charset="-79"/>
              </a:rPr>
              <a:t>NuSMV</a:t>
            </a:r>
            <a:r>
              <a:rPr lang="he-IL" dirty="0" smtClean="0">
                <a:latin typeface="Gisha" pitchFamily="34" charset="-79"/>
                <a:cs typeface="Gisha" pitchFamily="34" charset="-79"/>
              </a:rPr>
              <a:t>.</a:t>
            </a:r>
          </a:p>
          <a:p>
            <a:pPr lvl="1">
              <a:buFont typeface="Wingdings" pitchFamily="2" charset="2"/>
              <a:buChar char="q"/>
            </a:pPr>
            <a:endParaRPr lang="he-IL" dirty="0" smtClean="0">
              <a:latin typeface="Gisha" pitchFamily="34" charset="-79"/>
              <a:cs typeface="Gisha" pitchFamily="34" charset="-79"/>
            </a:endParaRPr>
          </a:p>
        </p:txBody>
      </p:sp>
      <p:grpSp>
        <p:nvGrpSpPr>
          <p:cNvPr id="7" name="Group 6"/>
          <p:cNvGrpSpPr/>
          <p:nvPr/>
        </p:nvGrpSpPr>
        <p:grpSpPr>
          <a:xfrm>
            <a:off x="496412" y="1711609"/>
            <a:ext cx="2127274" cy="351846"/>
            <a:chOff x="960438" y="1616075"/>
            <a:chExt cx="2127274" cy="351846"/>
          </a:xfrm>
        </p:grpSpPr>
        <p:pic>
          <p:nvPicPr>
            <p:cNvPr id="5" name="Picture 4"/>
            <p:cNvPicPr>
              <a:picLocks noChangeAspect="1"/>
            </p:cNvPicPr>
            <p:nvPr/>
          </p:nvPicPr>
          <p:blipFill>
            <a:blip r:embed="rId2"/>
            <a:stretch>
              <a:fillRect/>
            </a:stretch>
          </p:blipFill>
          <p:spPr>
            <a:xfrm>
              <a:off x="973162" y="1616075"/>
              <a:ext cx="2114550" cy="209550"/>
            </a:xfrm>
            <a:prstGeom prst="rect">
              <a:avLst/>
            </a:prstGeom>
          </p:spPr>
        </p:pic>
        <p:pic>
          <p:nvPicPr>
            <p:cNvPr id="6" name="Picture 5"/>
            <p:cNvPicPr>
              <a:picLocks noChangeAspect="1"/>
            </p:cNvPicPr>
            <p:nvPr/>
          </p:nvPicPr>
          <p:blipFill>
            <a:blip r:embed="rId3"/>
            <a:stretch>
              <a:fillRect/>
            </a:stretch>
          </p:blipFill>
          <p:spPr>
            <a:xfrm>
              <a:off x="960438" y="1815521"/>
              <a:ext cx="2105025" cy="152400"/>
            </a:xfrm>
            <a:prstGeom prst="rect">
              <a:avLst/>
            </a:prstGeom>
          </p:spPr>
        </p:pic>
      </p:grpSp>
      <p:cxnSp>
        <p:nvCxnSpPr>
          <p:cNvPr id="9" name="Straight Arrow Connector 8"/>
          <p:cNvCxnSpPr/>
          <p:nvPr/>
        </p:nvCxnSpPr>
        <p:spPr>
          <a:xfrm>
            <a:off x="2743200" y="1911055"/>
            <a:ext cx="6141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16409" y="1731631"/>
            <a:ext cx="1023582" cy="369332"/>
          </a:xfrm>
          <a:prstGeom prst="rect">
            <a:avLst/>
          </a:prstGeom>
          <a:noFill/>
        </p:spPr>
        <p:txBody>
          <a:bodyPr wrap="square" rtlCol="1">
            <a:spAutoFit/>
          </a:bodyPr>
          <a:lstStyle/>
          <a:p>
            <a:pPr algn="l" rtl="0"/>
            <a:r>
              <a:rPr lang="en-US" dirty="0" smtClean="0"/>
              <a:t>18 x EX()</a:t>
            </a:r>
            <a:endParaRPr lang="he-IL" dirty="0"/>
          </a:p>
        </p:txBody>
      </p:sp>
      <p:cxnSp>
        <p:nvCxnSpPr>
          <p:cNvPr id="14" name="Straight Arrow Connector 13"/>
          <p:cNvCxnSpPr/>
          <p:nvPr/>
        </p:nvCxnSpPr>
        <p:spPr>
          <a:xfrm>
            <a:off x="2550593" y="2961145"/>
            <a:ext cx="499681" cy="26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584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smtClean="0">
                <a:latin typeface="AR BERKLEY" pitchFamily="2" charset="0"/>
              </a:rPr>
              <a:t>Parallel experiments </a:t>
            </a:r>
            <a:endParaRPr lang="he-IL" b="1" dirty="0">
              <a:latin typeface="AR BERKLEY" pitchFamily="2" charset="0"/>
            </a:endParaRPr>
          </a:p>
        </p:txBody>
      </p:sp>
      <p:sp>
        <p:nvSpPr>
          <p:cNvPr id="3" name="Content Placeholder 2"/>
          <p:cNvSpPr>
            <a:spLocks noGrp="1"/>
          </p:cNvSpPr>
          <p:nvPr>
            <p:ph sz="half" idx="1"/>
          </p:nvPr>
        </p:nvSpPr>
        <p:spPr>
          <a:xfrm>
            <a:off x="838200" y="1825624"/>
            <a:ext cx="5181600" cy="4803775"/>
          </a:xfrm>
        </p:spPr>
        <p:txBody>
          <a:bodyPr/>
          <a:lstStyle/>
          <a:p>
            <a:pPr algn="l" rtl="0">
              <a:buFont typeface="Wingdings" pitchFamily="2" charset="2"/>
              <a:buChar char="q"/>
            </a:pPr>
            <a:r>
              <a:rPr lang="en-US" dirty="0" smtClean="0">
                <a:latin typeface="AR CENA" pitchFamily="2" charset="0"/>
              </a:rPr>
              <a:t>As the RE:IN specifications can conclude many experiments, it’s important that the SMV file would be able to deal with that as well.</a:t>
            </a:r>
          </a:p>
          <a:p>
            <a:pPr algn="l" rtl="0">
              <a:buFont typeface="Wingdings" pitchFamily="2" charset="2"/>
              <a:buChar char="q"/>
            </a:pPr>
            <a:r>
              <a:rPr lang="en-US" dirty="0" smtClean="0">
                <a:latin typeface="AR CENA" pitchFamily="2" charset="0"/>
              </a:rPr>
              <a:t>Therefore, we created a initial state in which only the connections and updates are placed, giving the values a first step to be chosen freely. </a:t>
            </a:r>
            <a:endParaRPr lang="he-IL" dirty="0">
              <a:latin typeface="AR CENA" pitchFamily="2" charset="0"/>
            </a:endParaRPr>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212076102"/>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2180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סיכום</a:t>
            </a:r>
            <a:endParaRPr lang="he-IL" dirty="0"/>
          </a:p>
        </p:txBody>
      </p:sp>
      <p:sp>
        <p:nvSpPr>
          <p:cNvPr id="3" name="Content Placeholder 2"/>
          <p:cNvSpPr>
            <a:spLocks noGrp="1"/>
          </p:cNvSpPr>
          <p:nvPr>
            <p:ph sz="half" idx="1"/>
          </p:nvPr>
        </p:nvSpPr>
        <p:spPr/>
        <p:txBody>
          <a:bodyPr/>
          <a:lstStyle/>
          <a:p>
            <a:r>
              <a:rPr lang="he-IL" dirty="0"/>
              <a:t>ניתן </a:t>
            </a:r>
            <a:r>
              <a:rPr lang="he-IL" dirty="0" smtClean="0"/>
              <a:t>לבחון התייחסות </a:t>
            </a:r>
            <a:r>
              <a:rPr lang="he-IL" dirty="0"/>
              <a:t>לתכונות נוספות שמוצעות ב</a:t>
            </a:r>
            <a:r>
              <a:rPr lang="en-US" dirty="0"/>
              <a:t>RE:IN</a:t>
            </a:r>
            <a:r>
              <a:rPr lang="he-IL" dirty="0" smtClean="0"/>
              <a:t>.(</a:t>
            </a:r>
            <a:r>
              <a:rPr lang="en-US" dirty="0" smtClean="0"/>
              <a:t>KO,FE</a:t>
            </a:r>
            <a:r>
              <a:rPr lang="he-IL" dirty="0" smtClean="0"/>
              <a:t>) תכונות אלו אינן משנות משהו בפונקציונליות, אולם מקלים על ניסוח בעיות מסוימות.</a:t>
            </a:r>
          </a:p>
          <a:p>
            <a:endParaRPr lang="he-IL" dirty="0"/>
          </a:p>
        </p:txBody>
      </p:sp>
      <p:sp>
        <p:nvSpPr>
          <p:cNvPr id="4" name="Content Placeholder 3"/>
          <p:cNvSpPr>
            <a:spLocks noGrp="1"/>
          </p:cNvSpPr>
          <p:nvPr>
            <p:ph sz="half" idx="2"/>
          </p:nvPr>
        </p:nvSpPr>
        <p:spPr/>
        <p:txBody>
          <a:bodyPr/>
          <a:lstStyle/>
          <a:p>
            <a:r>
              <a:rPr lang="he-IL" dirty="0" smtClean="0"/>
              <a:t>הצלחנו לבנות רדוקציה מבעיית </a:t>
            </a:r>
            <a:r>
              <a:rPr lang="he-IL" dirty="0" err="1" smtClean="0"/>
              <a:t>הסינטזה</a:t>
            </a:r>
            <a:r>
              <a:rPr lang="he-IL" dirty="0" smtClean="0"/>
              <a:t> ב</a:t>
            </a:r>
            <a:r>
              <a:rPr lang="en-US" dirty="0" smtClean="0"/>
              <a:t>RE:IN</a:t>
            </a:r>
            <a:r>
              <a:rPr lang="he-IL" dirty="0" smtClean="0"/>
              <a:t> לבעיית האימות הפורמלי, ובכך להרחיב את אוצר הכלים לפתרון בעיית </a:t>
            </a:r>
            <a:r>
              <a:rPr lang="he-IL" dirty="0" err="1" smtClean="0"/>
              <a:t>הסינטזה</a:t>
            </a:r>
            <a:r>
              <a:rPr lang="he-IL" dirty="0" smtClean="0"/>
              <a:t>.</a:t>
            </a:r>
          </a:p>
          <a:p>
            <a:r>
              <a:rPr lang="he-IL" dirty="0" smtClean="0"/>
              <a:t>הצלחנו להגיע למצב שניתן לעשות </a:t>
            </a:r>
            <a:r>
              <a:rPr lang="he-IL" dirty="0" err="1" smtClean="0"/>
              <a:t>סקאליזציה</a:t>
            </a:r>
            <a:r>
              <a:rPr lang="he-IL" dirty="0" smtClean="0"/>
              <a:t> לאימות פורמלי של בעיות שבנויות על רשתות בוליאניות.</a:t>
            </a:r>
          </a:p>
          <a:p>
            <a:endParaRPr lang="he-IL" dirty="0" smtClean="0"/>
          </a:p>
        </p:txBody>
      </p:sp>
    </p:spTree>
    <p:extLst>
      <p:ext uri="{BB962C8B-B14F-4D97-AF65-F5344CB8AC3E}">
        <p14:creationId xmlns:p14="http://schemas.microsoft.com/office/powerpoint/2010/main" val="1255590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TotalTime>
  <Words>774</Words>
  <Application>Microsoft Office PowerPoint</Application>
  <PresentationFormat>Widescreen</PresentationFormat>
  <Paragraphs>81</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 BERKLEY</vt:lpstr>
      <vt:lpstr>AR CENA</vt:lpstr>
      <vt:lpstr>Arial</vt:lpstr>
      <vt:lpstr>Calibri</vt:lpstr>
      <vt:lpstr>Calibri Light</vt:lpstr>
      <vt:lpstr>Gisha</vt:lpstr>
      <vt:lpstr>Times New Roman</vt:lpstr>
      <vt:lpstr>Wingdings</vt:lpstr>
      <vt:lpstr>Office Theme</vt:lpstr>
      <vt:lpstr>ניתוח של אימות פורמלי ברשתות בוליאניות</vt:lpstr>
      <vt:lpstr>עקרונות האימות הפורמלי</vt:lpstr>
      <vt:lpstr>RE:IN – מערכת לזיהוי קשרים</vt:lpstr>
      <vt:lpstr>בעיית RE:IN לדוגמא</vt:lpstr>
      <vt:lpstr>העתקה מRE:IN לNuSMV</vt:lpstr>
      <vt:lpstr>העתקה מRE:IN לNuSMV - המשך</vt:lpstr>
      <vt:lpstr>העתקה מRE:IN לNuSMV - המשך</vt:lpstr>
      <vt:lpstr>Parallel experiments </vt:lpstr>
      <vt:lpstr>סיכום</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לסיום התואר נקודות להכללה</dc:title>
  <dc:creator>Yoni Schlesinger</dc:creator>
  <cp:lastModifiedBy>Julia Almog</cp:lastModifiedBy>
  <cp:revision>44</cp:revision>
  <dcterms:created xsi:type="dcterms:W3CDTF">2016-09-21T18:56:00Z</dcterms:created>
  <dcterms:modified xsi:type="dcterms:W3CDTF">2016-09-26T06:39:29Z</dcterms:modified>
</cp:coreProperties>
</file>