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4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Keystroke Frequency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Based on 5 users / 300,000 keystrokes</a:t>
            </a:r>
          </a:p>
        </c:rich>
      </c:tx>
      <c:layout>
        <c:manualLayout>
          <c:xMode val="edge"/>
          <c:yMode val="edge"/>
          <c:x val="0.3112094395280236"/>
          <c:y val="4.371584699453551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5722713864306784E-2"/>
          <c:y val="0.37158469945355194"/>
          <c:w val="0.93067846607669613"/>
          <c:h val="0.4590163934426229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CCCC"/>
            </a:solidFill>
            <a:ln w="25400">
              <a:noFill/>
            </a:ln>
          </c:spPr>
          <c:invertIfNegative val="0"/>
          <c:cat>
            <c:strRef>
              <c:f>[FrequencyLimited.xls]FrequencyLimited!$A$38:$A$65</c:f>
              <c:strCache>
                <c:ptCount val="28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  <c:pt idx="8">
                  <c:v>i</c:v>
                </c:pt>
                <c:pt idx="9">
                  <c:v>j</c:v>
                </c:pt>
                <c:pt idx="10">
                  <c:v>k</c:v>
                </c:pt>
                <c:pt idx="11">
                  <c:v>l</c:v>
                </c:pt>
                <c:pt idx="12">
                  <c:v>m</c:v>
                </c:pt>
                <c:pt idx="13">
                  <c:v>n</c:v>
                </c:pt>
                <c:pt idx="14">
                  <c:v>o</c:v>
                </c:pt>
                <c:pt idx="15">
                  <c:v>p</c:v>
                </c:pt>
                <c:pt idx="16">
                  <c:v>q</c:v>
                </c:pt>
                <c:pt idx="17">
                  <c:v>r</c:v>
                </c:pt>
                <c:pt idx="18">
                  <c:v>s</c:v>
                </c:pt>
                <c:pt idx="19">
                  <c:v>t</c:v>
                </c:pt>
                <c:pt idx="20">
                  <c:v>u</c:v>
                </c:pt>
                <c:pt idx="21">
                  <c:v>v</c:v>
                </c:pt>
                <c:pt idx="22">
                  <c:v>w</c:v>
                </c:pt>
                <c:pt idx="23">
                  <c:v>x</c:v>
                </c:pt>
                <c:pt idx="24">
                  <c:v>y</c:v>
                </c:pt>
                <c:pt idx="25">
                  <c:v>z</c:v>
                </c:pt>
                <c:pt idx="26">
                  <c:v>space</c:v>
                </c:pt>
                <c:pt idx="27">
                  <c:v>return</c:v>
                </c:pt>
              </c:strCache>
            </c:strRef>
          </c:cat>
          <c:val>
            <c:numRef>
              <c:f>[FrequencyLimited.xls]FrequencyLimited!$B$38:$B$65</c:f>
              <c:numCache>
                <c:formatCode>General</c:formatCode>
                <c:ptCount val="28"/>
                <c:pt idx="0">
                  <c:v>7.3715638280000002</c:v>
                </c:pt>
                <c:pt idx="1">
                  <c:v>1.3594061</c:v>
                </c:pt>
                <c:pt idx="2">
                  <c:v>2.63005003</c:v>
                </c:pt>
                <c:pt idx="3">
                  <c:v>3.0760126959999998</c:v>
                </c:pt>
                <c:pt idx="4">
                  <c:v>8.4108881600000007</c:v>
                </c:pt>
                <c:pt idx="5">
                  <c:v>1.6230028510000001</c:v>
                </c:pt>
                <c:pt idx="6">
                  <c:v>1.751035559</c:v>
                </c:pt>
                <c:pt idx="7">
                  <c:v>3.4041637530000002</c:v>
                </c:pt>
                <c:pt idx="8">
                  <c:v>5.6420463720000003</c:v>
                </c:pt>
                <c:pt idx="9">
                  <c:v>0.301791382</c:v>
                </c:pt>
                <c:pt idx="10">
                  <c:v>0.966162784</c:v>
                </c:pt>
                <c:pt idx="11">
                  <c:v>3.5876055729999998</c:v>
                </c:pt>
                <c:pt idx="12">
                  <c:v>2.1953843669999999</c:v>
                </c:pt>
                <c:pt idx="13">
                  <c:v>5.1412125450000001</c:v>
                </c:pt>
                <c:pt idx="14">
                  <c:v>5.4967991820000002</c:v>
                </c:pt>
                <c:pt idx="15">
                  <c:v>1.6004088439999999</c:v>
                </c:pt>
                <c:pt idx="16">
                  <c:v>0.108666416</c:v>
                </c:pt>
                <c:pt idx="17">
                  <c:v>4.8571735970000001</c:v>
                </c:pt>
                <c:pt idx="18">
                  <c:v>4.7108505029999996</c:v>
                </c:pt>
                <c:pt idx="19">
                  <c:v>6.4360643389999996</c:v>
                </c:pt>
                <c:pt idx="20">
                  <c:v>2.4455323039999999</c:v>
                </c:pt>
                <c:pt idx="21">
                  <c:v>1.125934693</c:v>
                </c:pt>
                <c:pt idx="22">
                  <c:v>1.8726128360000001</c:v>
                </c:pt>
                <c:pt idx="23">
                  <c:v>0.35666254200000003</c:v>
                </c:pt>
                <c:pt idx="24">
                  <c:v>1.592339556</c:v>
                </c:pt>
                <c:pt idx="25">
                  <c:v>0.22916778700000001</c:v>
                </c:pt>
                <c:pt idx="26">
                  <c:v>11.89359299</c:v>
                </c:pt>
                <c:pt idx="27">
                  <c:v>3.3847974609999998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0318688"/>
        <c:axId val="127371544"/>
      </c:barChart>
      <c:catAx>
        <c:axId val="2003186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Keys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ln w="3175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he-IL"/>
          </a:p>
        </c:txPr>
        <c:crossAx val="127371544"/>
        <c:crosses val="autoZero"/>
        <c:auto val="0"/>
        <c:lblAlgn val="ctr"/>
        <c:lblOffset val="100"/>
        <c:tickLblSkip val="2"/>
        <c:tickMarkSkip val="1"/>
        <c:noMultiLvlLbl val="0"/>
      </c:catAx>
      <c:valAx>
        <c:axId val="127371544"/>
        <c:scaling>
          <c:orientation val="minMax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Frequency</a:t>
                </a:r>
                <a:r>
                  <a:rPr lang="en-US" baseline="0"/>
                  <a:t> (%)</a:t>
                </a:r>
                <a:endParaRPr lang="en-US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he-IL"/>
          </a:p>
        </c:txPr>
        <c:crossAx val="2003186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12700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2677" y="2404534"/>
            <a:ext cx="8371326" cy="1646302"/>
          </a:xfrm>
        </p:spPr>
        <p:txBody>
          <a:bodyPr/>
          <a:lstStyle/>
          <a:p>
            <a:pPr algn="l"/>
            <a:r>
              <a:rPr lang="en-US" sz="4800" dirty="0" smtClean="0"/>
              <a:t>Jamming Resistant Encoding </a:t>
            </a:r>
            <a:r>
              <a:rPr lang="en-US" sz="3200" dirty="0" smtClean="0"/>
              <a:t>for Non-Uniformly Distributed Information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015" y="4050833"/>
            <a:ext cx="8300988" cy="1096899"/>
          </a:xfrm>
        </p:spPr>
        <p:txBody>
          <a:bodyPr/>
          <a:lstStyle/>
          <a:p>
            <a:pPr algn="l"/>
            <a:r>
              <a:rPr lang="en-US" dirty="0" err="1" smtClean="0"/>
              <a:t>Batya</a:t>
            </a:r>
            <a:r>
              <a:rPr lang="en-US" dirty="0" smtClean="0"/>
              <a:t> Karp, Yerucham Berkowitz</a:t>
            </a:r>
          </a:p>
          <a:p>
            <a:pPr algn="l"/>
            <a:r>
              <a:rPr lang="en-US" dirty="0" smtClean="0"/>
              <a:t>Advisor: Dr. </a:t>
            </a:r>
            <a:r>
              <a:rPr lang="en-US" dirty="0" err="1" smtClean="0"/>
              <a:t>Osnat</a:t>
            </a:r>
            <a:r>
              <a:rPr lang="en-US" dirty="0" smtClean="0"/>
              <a:t> Keren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30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453663"/>
                <a:ext cx="8596668" cy="4587700"/>
              </a:xfrm>
            </p:spPr>
            <p:txBody>
              <a:bodyPr>
                <a:normAutofit/>
              </a:bodyPr>
              <a:lstStyle/>
              <a:p>
                <a:r>
                  <a:rPr lang="en-US" sz="2000" dirty="0" smtClean="0">
                    <a:solidFill>
                      <a:schemeClr val="tx1"/>
                    </a:solidFill>
                  </a:rPr>
                  <a:t>Protect the system against jamming</a:t>
                </a:r>
              </a:p>
              <a:p>
                <a:r>
                  <a:rPr lang="en-US" sz="2000" dirty="0" smtClean="0"/>
                  <a:t>Platform – Keyboard</a:t>
                </a:r>
              </a:p>
              <a:p>
                <a:pPr marL="342900" lvl="1" indent="-342900"/>
                <a:r>
                  <a:rPr lang="en-US" sz="2000" dirty="0" smtClean="0"/>
                  <a:t>Standard defense against </a:t>
                </a:r>
                <a:r>
                  <a:rPr lang="en-US" sz="2000" dirty="0"/>
                  <a:t>weak </a:t>
                </a:r>
                <a:r>
                  <a:rPr lang="en-US" sz="2000" dirty="0" smtClean="0"/>
                  <a:t>attackers or strong </a:t>
                </a:r>
                <a:r>
                  <a:rPr lang="en-US" sz="2000" dirty="0"/>
                  <a:t>attackers with uniform probability </a:t>
                </a:r>
              </a:p>
              <a:p>
                <a:pPr lvl="2"/>
                <a:r>
                  <a:rPr lang="en-US" sz="2000" dirty="0" smtClean="0"/>
                  <a:t>Error </a:t>
                </a:r>
                <a:r>
                  <a:rPr lang="en-US" sz="2000" dirty="0"/>
                  <a:t>masking probability: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𝑄</m:t>
                    </m:r>
                    <m:r>
                      <a:rPr lang="en-US" sz="2000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/>
                              </a:rPr>
                              <m:t>max</m:t>
                            </m:r>
                          </m:e>
                          <m:lim>
                            <m:r>
                              <a:rPr lang="en-US" sz="2000" i="1">
                                <a:latin typeface="Cambria Math"/>
                              </a:rPr>
                              <m:t>𝑒</m:t>
                            </m:r>
                          </m:lim>
                        </m:limLow>
                      </m:fName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𝑄</m:t>
                            </m:r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/>
                                  </a:rPr>
                                  <m:t>𝑒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/>
                              </a:rPr>
                              <m:t>= </m:t>
                            </m:r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𝑐</m:t>
                                    </m:r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|</m:t>
                                    </m:r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𝑐</m:t>
                                    </m:r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∈</m:t>
                                    </m:r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𝐶</m:t>
                                    </m:r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, </m:t>
                                    </m:r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𝑐</m:t>
                                    </m:r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𝑒</m:t>
                                    </m:r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∈∁</m:t>
                                    </m:r>
                                  </m:e>
                                </m:d>
                              </m:num>
                              <m:den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𝐶</m:t>
                                    </m:r>
                                  </m:e>
                                </m:d>
                              </m:den>
                            </m:f>
                          </m:e>
                        </m:d>
                      </m:e>
                    </m:func>
                  </m:oMath>
                </a14:m>
                <a:endParaRPr lang="en-US" sz="2000" dirty="0" smtClean="0"/>
              </a:p>
              <a:p>
                <a:pPr marL="342900" lvl="1" indent="-342900"/>
                <a:r>
                  <a:rPr lang="en-US" sz="2000" dirty="0" smtClean="0"/>
                  <a:t>Encoding layer – should be efficient (</a:t>
                </a:r>
                <a:r>
                  <a:rPr lang="en-US" sz="2000" dirty="0"/>
                  <a:t>quicker, fewer redundancy bits)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453663"/>
                <a:ext cx="8596668" cy="4587700"/>
              </a:xfrm>
              <a:blipFill>
                <a:blip r:embed="rId2"/>
                <a:stretch>
                  <a:fillRect l="-284" t="-7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475" y="4410488"/>
            <a:ext cx="56007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9547158"/>
              </p:ext>
            </p:extLst>
          </p:nvPr>
        </p:nvGraphicFramePr>
        <p:xfrm>
          <a:off x="564173" y="4181888"/>
          <a:ext cx="8648700" cy="2257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56156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7" grpId="1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227" y="597877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Attacker Profiles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i="1" dirty="0" smtClean="0">
                <a:solidFill>
                  <a:schemeClr val="tx1"/>
                </a:solidFill>
              </a:rPr>
              <a:t>M</a:t>
            </a:r>
            <a:r>
              <a:rPr lang="en-US" sz="1800" dirty="0" smtClean="0">
                <a:solidFill>
                  <a:schemeClr val="tx1"/>
                </a:solidFill>
              </a:rPr>
              <a:t> – set of information words      </a:t>
            </a:r>
            <a:r>
              <a:rPr lang="en-US" sz="1800" i="1" dirty="0" smtClean="0">
                <a:solidFill>
                  <a:schemeClr val="tx1"/>
                </a:solidFill>
              </a:rPr>
              <a:t>C</a:t>
            </a:r>
            <a:r>
              <a:rPr lang="en-US" sz="1800" dirty="0" smtClean="0">
                <a:solidFill>
                  <a:schemeClr val="tx1"/>
                </a:solidFill>
              </a:rPr>
              <a:t> – set of code words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228815514"/>
                  </p:ext>
                </p:extLst>
              </p:nvPr>
            </p:nvGraphicFramePr>
            <p:xfrm>
              <a:off x="630226" y="2131783"/>
              <a:ext cx="8818574" cy="328427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42636">
                      <a:extLst>
                        <a:ext uri="{9D8B030D-6E8A-4147-A177-3AD203B41FA5}">
                          <a16:colId xmlns="" xmlns:a16="http://schemas.microsoft.com/office/drawing/2014/main" val="2976275539"/>
                        </a:ext>
                      </a:extLst>
                    </a:gridCol>
                    <a:gridCol w="2724864">
                      <a:extLst>
                        <a:ext uri="{9D8B030D-6E8A-4147-A177-3AD203B41FA5}">
                          <a16:colId xmlns="" xmlns:a16="http://schemas.microsoft.com/office/drawing/2014/main" val="750143467"/>
                        </a:ext>
                      </a:extLst>
                    </a:gridCol>
                    <a:gridCol w="4051074">
                      <a:extLst>
                        <a:ext uri="{9D8B030D-6E8A-4147-A177-3AD203B41FA5}">
                          <a16:colId xmlns="" xmlns:a16="http://schemas.microsoft.com/office/drawing/2014/main" val="2456624490"/>
                        </a:ext>
                      </a:extLst>
                    </a:gridCol>
                  </a:tblGrid>
                  <a:tr h="69952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Attacker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Assumptions – the attacker knows: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Attacker’s Goal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571457768"/>
                      </a:ext>
                    </a:extLst>
                  </a:tr>
                  <a:tr h="591834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𝐵𝑙𝑖𝑛𝑑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/>
                                  <a:ea typeface="+mn-ea"/>
                                  <a:cs typeface="+mn-cs"/>
                                </a:rPr>
                                <m:t> </m:t>
                              </m:r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/>
                                  <a:ea typeface="+mn-ea"/>
                                  <a:cs typeface="+mn-cs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en-US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0" i="1" kern="1200" smtClean="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𝑚</m:t>
                                  </m:r>
                                </m:e>
                              </m:d>
                              <m:r>
                                <a:rPr lang="en-US" sz="1800" i="1" kern="1200">
                                  <a:solidFill>
                                    <a:schemeClr val="dk1"/>
                                  </a:solidFill>
                                  <a:effectLst/>
                                  <a:latin typeface="Cambria Math"/>
                                  <a:ea typeface="+mn-ea"/>
                                  <a:cs typeface="+mn-cs"/>
                                </a:rPr>
                                <m:t>, </m:t>
                              </m:r>
                              <m:r>
                                <a:rPr lang="en-US" sz="1800" i="1" kern="1200">
                                  <a:solidFill>
                                    <a:schemeClr val="dk1"/>
                                  </a:solidFill>
                                  <a:effectLst/>
                                  <a:latin typeface="Cambria Math"/>
                                  <a:ea typeface="+mn-ea"/>
                                  <a:cs typeface="+mn-cs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en-US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0" i="1" kern="1200" smtClean="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𝑐</m:t>
                                  </m:r>
                                </m:e>
                              </m:d>
                            </m:oMath>
                          </a14:m>
                          <a:endParaRPr lang="en-US" sz="1800" i="1" kern="1200" dirty="0" smtClean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𝑦</m:t>
                                </m:r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𝑐</m:t>
                                </m:r>
                                <m:d>
                                  <m:dPr>
                                    <m:ctrlP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𝑚</m:t>
                                    </m:r>
                                  </m:e>
                                </m:d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+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𝑒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∈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𝐶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\</m:t>
                                </m:r>
                                <m:r>
                                  <m:rPr>
                                    <m:lit/>
                                  </m:rP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{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𝑐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(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𝑚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)}</m:t>
                                </m:r>
                              </m:oMath>
                            </m:oMathPara>
                          </a14:m>
                          <a:endParaRPr lang="en-US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="" xmlns:a16="http://schemas.microsoft.com/office/drawing/2014/main" val="3488308659"/>
                      </a:ext>
                    </a:extLst>
                  </a:tr>
                  <a:tr h="855784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en-US" sz="1800" b="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𝐵𝑙𝑖𝑛𝑑</m:t>
                                </m:r>
                                <m:r>
                                  <a:rPr lang="en-US" sz="1800" b="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US" sz="1800" b="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𝑛𝑒𝑖𝑔h𝑏𝑜𝑟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𝑚</m:t>
                                    </m:r>
                                  </m:e>
                                </m:d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 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𝑐</m:t>
                                    </m:r>
                                  </m:e>
                                </m:d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US" sz="1800" i="1" kern="1200" dirty="0" smtClean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𝑦</m:t>
                                </m:r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𝑐</m:t>
                                </m:r>
                                <m:d>
                                  <m:dPr>
                                    <m:ctrlP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𝑚</m:t>
                                    </m:r>
                                  </m:e>
                                </m:d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+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𝑒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∈</m:t>
                                </m:r>
                                <m:sSub>
                                  <m:sSubPr>
                                    <m:ctrlP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𝑐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𝑚</m:t>
                                    </m:r>
                                  </m:e>
                                </m:d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US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𝑤h𝑒𝑟𝑒</m:t>
                                </m:r>
                                <m:r>
                                  <a:rPr lang="en-US" sz="16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  </m:t>
                                </m:r>
                                <m:sSub>
                                  <m:sSubPr>
                                    <m:ctrlPr>
                                      <a:rPr lang="en-US" sz="16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en-US" sz="16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𝑐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16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𝑚</m:t>
                                    </m:r>
                                  </m:e>
                                </m:d>
                                <m:r>
                                  <a:rPr lang="en-US" sz="16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d>
                                  <m:dPr>
                                    <m:begChr m:val="{"/>
                                    <m:endChr m:val="|"/>
                                    <m:ctrlPr>
                                      <a:rPr lang="en-US" sz="16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 </m:t>
                                    </m:r>
                                    <m:r>
                                      <a:rPr lang="en-US" sz="16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𝑐</m:t>
                                    </m:r>
                                    <m:d>
                                      <m:dPr>
                                        <m:ctrlPr>
                                          <a:rPr lang="en-US" sz="16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dPr>
                                      <m:e>
                                        <m:acc>
                                          <m:accPr>
                                            <m:chr m:val="̂"/>
                                            <m:ctrlPr>
                                              <a:rPr lang="en-US" sz="1600" i="1" kern="1200">
                                                <a:solidFill>
                                                  <a:schemeClr val="dk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1600" i="1" kern="1200">
                                                <a:solidFill>
                                                  <a:schemeClr val="dk1"/>
                                                </a:solidFill>
                                                <a:effectLst/>
                                                <a:latin typeface="Cambria Math"/>
                                                <a:ea typeface="+mn-ea"/>
                                                <a:cs typeface="+mn-cs"/>
                                              </a:rPr>
                                              <m:t>𝑚</m:t>
                                            </m:r>
                                          </m:e>
                                        </m:acc>
                                      </m:e>
                                    </m:d>
                                    <m:r>
                                      <a:rPr lang="en-US" sz="16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  </m:t>
                                    </m:r>
                                  </m:e>
                                </m:d>
                                <m:r>
                                  <a:rPr lang="en-US" sz="16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  </m:t>
                                </m:r>
                                <m:acc>
                                  <m:accPr>
                                    <m:chr m:val="̂"/>
                                    <m:ctrlPr>
                                      <a:rPr lang="en-US" sz="16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𝑚</m:t>
                                    </m:r>
                                  </m:e>
                                </m:acc>
                                <m:r>
                                  <a:rPr lang="en-US" sz="16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r>
                                  <a:rPr lang="en-US" sz="16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𝑛𝑒𝑖𝑔h𝑏𝑜𝑟𝑠</m:t>
                                </m:r>
                                <m:r>
                                  <a:rPr lang="en-US" sz="16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  </m:t>
                                </m:r>
                                <m:r>
                                  <a:rPr lang="en-US" sz="16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𝑚</m:t>
                                </m:r>
                                <m:r>
                                  <a:rPr lang="en-US" sz="16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}</m:t>
                                </m:r>
                              </m:oMath>
                            </m:oMathPara>
                          </a14:m>
                          <a:endParaRPr lang="en-US" sz="16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="" xmlns:a16="http://schemas.microsoft.com/office/drawing/2014/main" val="360223368"/>
                      </a:ext>
                    </a:extLst>
                  </a:tr>
                  <a:tr h="1137138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𝑀𝑒𝑚𝑜𝑟𝑦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𝑚</m:t>
                                    </m:r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 | </m:t>
                                    </m:r>
                                    <m:sSub>
                                      <m:sSubPr>
                                        <m:ctrlPr>
                                          <a:rPr lang="en-US" sz="18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/>
                                            <a:ea typeface="+mn-ea"/>
                                            <a:cs typeface="+mn-cs"/>
                                          </a:rPr>
                                          <m:t>𝑚</m:t>
                                        </m:r>
                                      </m:e>
                                      <m:sub>
                                        <m:r>
                                          <a:rPr lang="en-US" sz="18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/>
                                            <a:ea typeface="+mn-ea"/>
                                            <a:cs typeface="+mn-cs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a:rPr lang="en-US" sz="1800" b="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,</m:t>
                                    </m:r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..</m:t>
                                    </m:r>
                                    <m:r>
                                      <a:rPr lang="en-US" sz="1800" b="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,</m:t>
                                    </m:r>
                                    <m:sSub>
                                      <m:sSubPr>
                                        <m:ctrlPr>
                                          <a:rPr lang="en-US" sz="18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/>
                                            <a:ea typeface="+mn-ea"/>
                                            <a:cs typeface="+mn-cs"/>
                                          </a:rPr>
                                          <m:t>𝑚</m:t>
                                        </m:r>
                                      </m:e>
                                      <m:sub>
                                        <m:r>
                                          <a:rPr lang="en-US" sz="18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/>
                                            <a:ea typeface="+mn-ea"/>
                                            <a:cs typeface="+mn-cs"/>
                                          </a:rPr>
                                          <m:t>h</m:t>
                                        </m:r>
                                        <m:r>
                                          <a:rPr lang="en-US" sz="18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/>
                                            <a:ea typeface="+mn-ea"/>
                                            <a:cs typeface="+mn-cs"/>
                                          </a:rPr>
                                          <m:t>−</m:t>
                                        </m:r>
                                        <m:r>
                                          <a:rPr lang="en-US" sz="18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/>
                                            <a:ea typeface="+mn-ea"/>
                                            <a:cs typeface="+mn-cs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, </m:t>
                                </m:r>
                              </m:oMath>
                            </m:oMathPara>
                          </a14:m>
                          <a:endParaRPr lang="en-US" sz="1800" i="1" kern="1200" dirty="0" smtClean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𝑐</m:t>
                                    </m:r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 | </m:t>
                                    </m:r>
                                    <m:sSub>
                                      <m:sSubPr>
                                        <m:ctrlPr>
                                          <a:rPr lang="en-US" sz="18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/>
                                            <a:ea typeface="+mn-ea"/>
                                            <a:cs typeface="+mn-cs"/>
                                          </a:rPr>
                                          <m:t>𝑐</m:t>
                                        </m:r>
                                      </m:e>
                                      <m:sub>
                                        <m:r>
                                          <a:rPr lang="en-US" sz="18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/>
                                            <a:ea typeface="+mn-ea"/>
                                            <a:cs typeface="+mn-cs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a:rPr lang="en-US" sz="1800" b="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,</m:t>
                                    </m:r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..</m:t>
                                    </m:r>
                                    <m:r>
                                      <a:rPr lang="en-US" sz="1800" b="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,</m:t>
                                    </m:r>
                                    <m:sSub>
                                      <m:sSubPr>
                                        <m:ctrlPr>
                                          <a:rPr lang="en-US" sz="18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/>
                                            <a:ea typeface="+mn-ea"/>
                                            <a:cs typeface="+mn-cs"/>
                                          </a:rPr>
                                          <m:t>𝑐</m:t>
                                        </m:r>
                                      </m:e>
                                      <m:sub>
                                        <m:r>
                                          <a:rPr lang="en-US" sz="18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/>
                                            <a:ea typeface="+mn-ea"/>
                                            <a:cs typeface="+mn-cs"/>
                                          </a:rPr>
                                          <m:t>h</m:t>
                                        </m:r>
                                        <m:r>
                                          <a:rPr lang="en-US" sz="18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/>
                                            <a:ea typeface="+mn-ea"/>
                                            <a:cs typeface="+mn-cs"/>
                                          </a:rPr>
                                          <m:t>−</m:t>
                                        </m:r>
                                        <m:r>
                                          <a:rPr lang="en-US" sz="1800" i="1" kern="120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/>
                                            <a:ea typeface="+mn-ea"/>
                                            <a:cs typeface="+mn-cs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US" sz="1800" i="1" kern="1200" dirty="0" smtClean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𝑦</m:t>
                                </m:r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𝑐</m:t>
                                </m:r>
                                <m:d>
                                  <m:dPr>
                                    <m:ctrlP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𝑚</m:t>
                                    </m:r>
                                  </m:e>
                                </m:d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𝑒</m:t>
                                </m:r>
                                <m:r>
                                  <a:rPr lang="en-US" sz="1800" b="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80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1800" b="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..</m:t>
                                </m:r>
                                <m:sSub>
                                  <m:sSubPr>
                                    <m:ctrlP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,</m:t>
                                    </m:r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h</m:t>
                                    </m:r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−</m:t>
                                    </m:r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800" b="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)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∈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𝐶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\</m:t>
                                </m:r>
                                <m:r>
                                  <m:rPr>
                                    <m:lit/>
                                  </m:rP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{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𝑐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(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𝑚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)}</m:t>
                                </m:r>
                              </m:oMath>
                            </m:oMathPara>
                          </a14:m>
                          <a:endParaRPr lang="en-US" sz="18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=""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228815514"/>
                  </p:ext>
                </p:extLst>
              </p:nvPr>
            </p:nvGraphicFramePr>
            <p:xfrm>
              <a:off x="630226" y="2131783"/>
              <a:ext cx="8818574" cy="328427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42636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976275539"/>
                        </a:ext>
                      </a:extLst>
                    </a:gridCol>
                    <a:gridCol w="2724864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750143467"/>
                        </a:ext>
                      </a:extLst>
                    </a:gridCol>
                    <a:gridCol w="4051074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456624490"/>
                        </a:ext>
                      </a:extLst>
                    </a:gridCol>
                  </a:tblGrid>
                  <a:tr h="69952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Attacker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Assumptions – the attacker knows: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Attacker’s Goal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571457768"/>
                      </a:ext>
                    </a:extLst>
                  </a:tr>
                  <a:tr h="591834">
                    <a:tc>
                      <a:txBody>
                        <a:bodyPr/>
                        <a:lstStyle/>
                        <a:p>
                          <a:endParaRPr lang="he-IL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t="-124742" r="-331940" b="-337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he-IL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4944" t="-124742" r="-148770" b="-337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he-IL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17594" t="-124742" b="-3371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488308659"/>
                      </a:ext>
                    </a:extLst>
                  </a:tr>
                  <a:tr h="855784">
                    <a:tc>
                      <a:txBody>
                        <a:bodyPr/>
                        <a:lstStyle/>
                        <a:p>
                          <a:endParaRPr lang="he-IL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t="-155714" r="-331940" b="-133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he-IL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4944" t="-155714" r="-148770" b="-133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he-IL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17594" t="-155714" b="-133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60223368"/>
                      </a:ext>
                    </a:extLst>
                  </a:tr>
                  <a:tr h="1137138">
                    <a:tc>
                      <a:txBody>
                        <a:bodyPr/>
                        <a:lstStyle/>
                        <a:p>
                          <a:endParaRPr lang="he-IL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t="-192473" r="-331940" b="-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he-IL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4944" t="-192473" r="-148770" b="-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he-IL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17594" t="-192473" b="-538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29" t="35578" r="58284" b="44230"/>
          <a:stretch/>
        </p:blipFill>
        <p:spPr bwMode="auto">
          <a:xfrm>
            <a:off x="7092461" y="351692"/>
            <a:ext cx="2028092" cy="1477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29" t="35578" r="54860" b="33012"/>
          <a:stretch/>
        </p:blipFill>
        <p:spPr bwMode="auto">
          <a:xfrm>
            <a:off x="6963509" y="140679"/>
            <a:ext cx="2006618" cy="1863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2842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441" y="515815"/>
            <a:ext cx="8596668" cy="1320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Approaches we considered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441" y="1128958"/>
            <a:ext cx="8596668" cy="1180488"/>
          </a:xfrm>
        </p:spPr>
        <p:txBody>
          <a:bodyPr>
            <a:normAutofit fontScale="92500"/>
          </a:bodyPr>
          <a:lstStyle/>
          <a:p>
            <a:pPr lvl="0"/>
            <a:r>
              <a:rPr lang="en-US" sz="1700" dirty="0" smtClean="0"/>
              <a:t>Algebraic </a:t>
            </a:r>
            <a:r>
              <a:rPr lang="en-US" sz="1700" dirty="0"/>
              <a:t>Manipulation Detection </a:t>
            </a:r>
            <a:r>
              <a:rPr lang="en-US" sz="1700" dirty="0" smtClean="0"/>
              <a:t>codes</a:t>
            </a:r>
            <a:r>
              <a:rPr lang="en-US" sz="1700" dirty="0"/>
              <a:t> </a:t>
            </a:r>
            <a:r>
              <a:rPr lang="en-US" sz="1700" dirty="0" smtClean="0"/>
              <a:t>(Cramer, </a:t>
            </a:r>
            <a:r>
              <a:rPr lang="en-US" sz="1700" dirty="0" err="1" smtClean="0"/>
              <a:t>Dodis</a:t>
            </a:r>
            <a:r>
              <a:rPr lang="en-US" sz="1700" dirty="0" smtClean="0"/>
              <a:t>, Fehr, </a:t>
            </a:r>
            <a:r>
              <a:rPr lang="en-US" sz="1700" dirty="0" err="1" smtClean="0"/>
              <a:t>Padro</a:t>
            </a:r>
            <a:r>
              <a:rPr lang="en-US" sz="1700" dirty="0" smtClean="0"/>
              <a:t>, and </a:t>
            </a:r>
            <a:r>
              <a:rPr lang="en-US" sz="1700" dirty="0" err="1" smtClean="0"/>
              <a:t>Wichs</a:t>
            </a:r>
            <a:r>
              <a:rPr lang="en-US" sz="1700" dirty="0" smtClean="0"/>
              <a:t>, 2008)</a:t>
            </a:r>
          </a:p>
          <a:p>
            <a:pPr lvl="0"/>
            <a:r>
              <a:rPr lang="en-US" sz="1700" dirty="0" smtClean="0"/>
              <a:t>Remapping + Robust code (</a:t>
            </a:r>
            <a:r>
              <a:rPr lang="en-US" sz="1700" dirty="0" err="1" smtClean="0"/>
              <a:t>Shumsky</a:t>
            </a:r>
            <a:r>
              <a:rPr lang="en-US" sz="1700" dirty="0" smtClean="0"/>
              <a:t> and Keren, 2015)</a:t>
            </a:r>
          </a:p>
          <a:p>
            <a:r>
              <a:rPr lang="en-US" sz="1700" dirty="0"/>
              <a:t>Level-Out codes + Robust code</a:t>
            </a:r>
          </a:p>
          <a:p>
            <a:pPr lvl="0"/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30441" y="2309446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dirty="0" smtClean="0"/>
              <a:t>Current Status</a:t>
            </a:r>
            <a:endParaRPr lang="en-US" sz="32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30441" y="2962029"/>
            <a:ext cx="8596668" cy="17545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Formalization of the problem + efficiency criteria </a:t>
            </a:r>
            <a:r>
              <a:rPr lang="en-US" sz="1600" dirty="0" smtClean="0">
                <a:sym typeface="Wingdings"/>
              </a:rPr>
              <a:t></a:t>
            </a:r>
          </a:p>
          <a:p>
            <a:r>
              <a:rPr lang="en-US" sz="1600" dirty="0" smtClean="0">
                <a:sym typeface="Wingdings"/>
              </a:rPr>
              <a:t>Literature survey – ongoing</a:t>
            </a:r>
          </a:p>
          <a:p>
            <a:r>
              <a:rPr lang="en-US" sz="1600" dirty="0" smtClean="0">
                <a:sym typeface="Wingdings"/>
              </a:rPr>
              <a:t>Keylogging statistics – ongoing, preliminary statistics obtained</a:t>
            </a:r>
            <a:endParaRPr lang="en-US" sz="1600" dirty="0" smtClean="0"/>
          </a:p>
          <a:p>
            <a:r>
              <a:rPr lang="en-US" sz="1600" dirty="0" smtClean="0"/>
              <a:t>Preliminary results: Blind attacker – applying Level-out code shows significant improvement (~28% to 5% max error masking probability!)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30441" y="471658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dirty="0" smtClean="0"/>
              <a:t>Next Steps</a:t>
            </a:r>
            <a:endParaRPr lang="en-US" sz="32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6656" y="5419605"/>
            <a:ext cx="8596668" cy="1180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Level-out codes only applicable to weaker attackers</a:t>
            </a:r>
          </a:p>
          <a:p>
            <a:r>
              <a:rPr lang="en-US" sz="1600" dirty="0" smtClean="0"/>
              <a:t>Researching and simulating applications of AMD codes and remapping.</a:t>
            </a:r>
          </a:p>
        </p:txBody>
      </p:sp>
    </p:spTree>
    <p:extLst>
      <p:ext uri="{BB962C8B-B14F-4D97-AF65-F5344CB8AC3E}">
        <p14:creationId xmlns:p14="http://schemas.microsoft.com/office/powerpoint/2010/main" val="182407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681</TotalTime>
  <Words>189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Cambria Math</vt:lpstr>
      <vt:lpstr>Trebuchet MS</vt:lpstr>
      <vt:lpstr>Wingdings</vt:lpstr>
      <vt:lpstr>Wingdings 3</vt:lpstr>
      <vt:lpstr>Facet</vt:lpstr>
      <vt:lpstr>Jamming Resistant Encoding for Non-Uniformly Distributed Information</vt:lpstr>
      <vt:lpstr>Motivation</vt:lpstr>
      <vt:lpstr>Attacker Profiles  M – set of information words      C – set of code words</vt:lpstr>
      <vt:lpstr>Approaches we considered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Attack resistant encoding for keyboards</dc:title>
  <dc:creator>Yerucham Berkowitz</dc:creator>
  <cp:lastModifiedBy>Julia Almog</cp:lastModifiedBy>
  <cp:revision>29</cp:revision>
  <dcterms:created xsi:type="dcterms:W3CDTF">2016-01-28T07:57:55Z</dcterms:created>
  <dcterms:modified xsi:type="dcterms:W3CDTF">2016-02-18T08:56:35Z</dcterms:modified>
</cp:coreProperties>
</file>