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21"/>
  </p:notesMasterIdLst>
  <p:sldIdLst>
    <p:sldId id="256" r:id="rId2"/>
    <p:sldId id="293" r:id="rId3"/>
    <p:sldId id="268" r:id="rId4"/>
    <p:sldId id="262" r:id="rId5"/>
    <p:sldId id="272" r:id="rId6"/>
    <p:sldId id="269" r:id="rId7"/>
    <p:sldId id="270" r:id="rId8"/>
    <p:sldId id="282" r:id="rId9"/>
    <p:sldId id="283" r:id="rId10"/>
    <p:sldId id="284" r:id="rId11"/>
    <p:sldId id="286" r:id="rId12"/>
    <p:sldId id="287" r:id="rId13"/>
    <p:sldId id="292" r:id="rId14"/>
    <p:sldId id="290" r:id="rId15"/>
    <p:sldId id="266" r:id="rId16"/>
    <p:sldId id="288" r:id="rId17"/>
    <p:sldId id="277" r:id="rId18"/>
    <p:sldId id="295" r:id="rId19"/>
    <p:sldId id="29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519C5CCD-0EC4-40DA-BCB3-005F65824776}">
          <p14:sldIdLst>
            <p14:sldId id="256"/>
            <p14:sldId id="293"/>
            <p14:sldId id="268"/>
            <p14:sldId id="262"/>
            <p14:sldId id="272"/>
            <p14:sldId id="269"/>
            <p14:sldId id="270"/>
            <p14:sldId id="282"/>
            <p14:sldId id="283"/>
            <p14:sldId id="284"/>
            <p14:sldId id="286"/>
            <p14:sldId id="287"/>
            <p14:sldId id="292"/>
            <p14:sldId id="290"/>
            <p14:sldId id="266"/>
            <p14:sldId id="288"/>
            <p14:sldId id="277"/>
            <p14:sldId id="295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0920" autoAdjust="0"/>
  </p:normalViewPr>
  <p:slideViewPr>
    <p:cSldViewPr snapToGrid="0">
      <p:cViewPr varScale="1">
        <p:scale>
          <a:sx n="68" d="100"/>
          <a:sy n="68" d="100"/>
        </p:scale>
        <p:origin x="1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1EB82-5038-4888-962A-8A299B2039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68E63-6845-4705-A9EE-4C4EE3A5103D}">
      <dgm:prSet phldrT="[Text]"/>
      <dgm:spPr>
        <a:noFill/>
        <a:ln>
          <a:noFill/>
        </a:ln>
      </dgm:spPr>
      <dgm:t>
        <a:bodyPr/>
        <a:lstStyle/>
        <a:p>
          <a:r>
            <a: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plaintext</a:t>
          </a:r>
          <a:endParaRPr lang="en-US" dirty="0"/>
        </a:p>
      </dgm:t>
    </dgm:pt>
    <dgm:pt modelId="{C80E8573-6788-47BC-9F84-E09B5565244F}" type="parTrans" cxnId="{725C4292-1712-4C4B-AF7B-4E8C0A856D06}">
      <dgm:prSet/>
      <dgm:spPr/>
      <dgm:t>
        <a:bodyPr/>
        <a:lstStyle/>
        <a:p>
          <a:endParaRPr lang="en-US"/>
        </a:p>
      </dgm:t>
    </dgm:pt>
    <dgm:pt modelId="{96C762DE-9A3C-486F-AF41-90B72B1EEAA5}" type="sibTrans" cxnId="{725C4292-1712-4C4B-AF7B-4E8C0A856D06}">
      <dgm:prSet/>
      <dgm:spPr/>
      <dgm:t>
        <a:bodyPr/>
        <a:lstStyle/>
        <a:p>
          <a:endParaRPr lang="en-US" dirty="0"/>
        </a:p>
      </dgm:t>
    </dgm:pt>
    <dgm:pt modelId="{ABCD8103-E47C-41C4-BC5B-031BBCA19A5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Cryptographic module</a:t>
          </a:r>
        </a:p>
      </dgm:t>
    </dgm:pt>
    <dgm:pt modelId="{A9AC81F5-B121-485D-81DD-C41EAA6D0990}" type="parTrans" cxnId="{F4B36C7F-BB19-4C0B-930A-0E741E0431E8}">
      <dgm:prSet/>
      <dgm:spPr/>
      <dgm:t>
        <a:bodyPr/>
        <a:lstStyle/>
        <a:p>
          <a:endParaRPr lang="en-US"/>
        </a:p>
      </dgm:t>
    </dgm:pt>
    <dgm:pt modelId="{20B55378-E556-4E9C-B5A4-2679313A56F5}" type="sibTrans" cxnId="{F4B36C7F-BB19-4C0B-930A-0E741E0431E8}">
      <dgm:prSet/>
      <dgm:spPr/>
      <dgm:t>
        <a:bodyPr/>
        <a:lstStyle/>
        <a:p>
          <a:endParaRPr lang="en-US"/>
        </a:p>
      </dgm:t>
    </dgm:pt>
    <dgm:pt modelId="{7C68BBEC-73B7-49F8-9D36-BAF2FBBDD971}">
      <dgm:prSet phldrT="[Text]"/>
      <dgm:spPr>
        <a:noFill/>
      </dgm:spPr>
      <dgm:t>
        <a:bodyPr/>
        <a:lstStyle/>
        <a:p>
          <a:r>
            <a: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ciphertext</a:t>
          </a:r>
          <a:endParaRPr lang="en-US" dirty="0"/>
        </a:p>
      </dgm:t>
    </dgm:pt>
    <dgm:pt modelId="{04085FCF-896D-4480-92B7-F4E9BD33350B}" type="parTrans" cxnId="{2E1E4EC6-6150-4E46-A583-447C3BACC8BE}">
      <dgm:prSet/>
      <dgm:spPr/>
      <dgm:t>
        <a:bodyPr/>
        <a:lstStyle/>
        <a:p>
          <a:endParaRPr lang="en-US"/>
        </a:p>
      </dgm:t>
    </dgm:pt>
    <dgm:pt modelId="{D8199121-0949-4FBA-9070-4DBC5F3F5AAB}" type="sibTrans" cxnId="{2E1E4EC6-6150-4E46-A583-447C3BACC8BE}">
      <dgm:prSet/>
      <dgm:spPr/>
      <dgm:t>
        <a:bodyPr/>
        <a:lstStyle/>
        <a:p>
          <a:endParaRPr lang="en-US"/>
        </a:p>
      </dgm:t>
    </dgm:pt>
    <dgm:pt modelId="{7E92EC3B-26D4-4660-80F2-5FF3FC69406B}" type="pres">
      <dgm:prSet presAssocID="{81F1EB82-5038-4888-962A-8A299B203957}" presName="Name0" presStyleCnt="0">
        <dgm:presLayoutVars>
          <dgm:dir/>
          <dgm:resizeHandles val="exact"/>
        </dgm:presLayoutVars>
      </dgm:prSet>
      <dgm:spPr/>
    </dgm:pt>
    <dgm:pt modelId="{2AFE25A3-4C8E-467F-ADE1-6F54A7A6BC92}" type="pres">
      <dgm:prSet presAssocID="{8EF68E63-6845-4705-A9EE-4C4EE3A5103D}" presName="node" presStyleLbl="node1" presStyleIdx="0" presStyleCnt="3">
        <dgm:presLayoutVars>
          <dgm:bulletEnabled val="1"/>
        </dgm:presLayoutVars>
      </dgm:prSet>
      <dgm:spPr/>
    </dgm:pt>
    <dgm:pt modelId="{84748054-7106-42C6-98F7-63AAD3DA99B2}" type="pres">
      <dgm:prSet presAssocID="{96C762DE-9A3C-486F-AF41-90B72B1EEAA5}" presName="sibTrans" presStyleLbl="sibTrans2D1" presStyleIdx="0" presStyleCnt="2"/>
      <dgm:spPr/>
    </dgm:pt>
    <dgm:pt modelId="{01BD9AA8-DB14-4B20-A12E-74B4545F2ECB}" type="pres">
      <dgm:prSet presAssocID="{96C762DE-9A3C-486F-AF41-90B72B1EEAA5}" presName="connectorText" presStyleLbl="sibTrans2D1" presStyleIdx="0" presStyleCnt="2"/>
      <dgm:spPr/>
    </dgm:pt>
    <dgm:pt modelId="{12DADE43-EA1E-4AA4-B685-D5731AE130C7}" type="pres">
      <dgm:prSet presAssocID="{ABCD8103-E47C-41C4-BC5B-031BBCA19A58}" presName="node" presStyleLbl="node1" presStyleIdx="1" presStyleCnt="3">
        <dgm:presLayoutVars>
          <dgm:bulletEnabled val="1"/>
        </dgm:presLayoutVars>
      </dgm:prSet>
      <dgm:spPr/>
    </dgm:pt>
    <dgm:pt modelId="{74C16EF1-08BA-4597-B576-237A3E77A2B2}" type="pres">
      <dgm:prSet presAssocID="{20B55378-E556-4E9C-B5A4-2679313A56F5}" presName="sibTrans" presStyleLbl="sibTrans2D1" presStyleIdx="1" presStyleCnt="2"/>
      <dgm:spPr/>
    </dgm:pt>
    <dgm:pt modelId="{7B663258-5009-4CDE-94C4-37F7E4945653}" type="pres">
      <dgm:prSet presAssocID="{20B55378-E556-4E9C-B5A4-2679313A56F5}" presName="connectorText" presStyleLbl="sibTrans2D1" presStyleIdx="1" presStyleCnt="2"/>
      <dgm:spPr/>
    </dgm:pt>
    <dgm:pt modelId="{33E1CF90-5B09-45A2-B937-3880688A1999}" type="pres">
      <dgm:prSet presAssocID="{7C68BBEC-73B7-49F8-9D36-BAF2FBBDD971}" presName="node" presStyleLbl="node1" presStyleIdx="2" presStyleCnt="3">
        <dgm:presLayoutVars>
          <dgm:bulletEnabled val="1"/>
        </dgm:presLayoutVars>
      </dgm:prSet>
      <dgm:spPr/>
    </dgm:pt>
  </dgm:ptLst>
  <dgm:cxnLst>
    <dgm:cxn modelId="{A15DC0AB-6757-440D-B9E0-461335533FB0}" type="presOf" srcId="{20B55378-E556-4E9C-B5A4-2679313A56F5}" destId="{7B663258-5009-4CDE-94C4-37F7E4945653}" srcOrd="1" destOrd="0" presId="urn:microsoft.com/office/officeart/2005/8/layout/process1"/>
    <dgm:cxn modelId="{A1CD860D-7FC0-423F-A519-297D5A780383}" type="presOf" srcId="{ABCD8103-E47C-41C4-BC5B-031BBCA19A58}" destId="{12DADE43-EA1E-4AA4-B685-D5731AE130C7}" srcOrd="0" destOrd="0" presId="urn:microsoft.com/office/officeart/2005/8/layout/process1"/>
    <dgm:cxn modelId="{308F40FE-5131-4921-8A19-2DCFDF10EE17}" type="presOf" srcId="{7C68BBEC-73B7-49F8-9D36-BAF2FBBDD971}" destId="{33E1CF90-5B09-45A2-B937-3880688A1999}" srcOrd="0" destOrd="0" presId="urn:microsoft.com/office/officeart/2005/8/layout/process1"/>
    <dgm:cxn modelId="{F4B36C7F-BB19-4C0B-930A-0E741E0431E8}" srcId="{81F1EB82-5038-4888-962A-8A299B203957}" destId="{ABCD8103-E47C-41C4-BC5B-031BBCA19A58}" srcOrd="1" destOrd="0" parTransId="{A9AC81F5-B121-485D-81DD-C41EAA6D0990}" sibTransId="{20B55378-E556-4E9C-B5A4-2679313A56F5}"/>
    <dgm:cxn modelId="{3BFA25A1-02BD-44A4-8435-08CFBE7F2155}" type="presOf" srcId="{20B55378-E556-4E9C-B5A4-2679313A56F5}" destId="{74C16EF1-08BA-4597-B576-237A3E77A2B2}" srcOrd="0" destOrd="0" presId="urn:microsoft.com/office/officeart/2005/8/layout/process1"/>
    <dgm:cxn modelId="{DBAB7146-2336-42EF-8A08-0B85BD1426C9}" type="presOf" srcId="{81F1EB82-5038-4888-962A-8A299B203957}" destId="{7E92EC3B-26D4-4660-80F2-5FF3FC69406B}" srcOrd="0" destOrd="0" presId="urn:microsoft.com/office/officeart/2005/8/layout/process1"/>
    <dgm:cxn modelId="{725C4292-1712-4C4B-AF7B-4E8C0A856D06}" srcId="{81F1EB82-5038-4888-962A-8A299B203957}" destId="{8EF68E63-6845-4705-A9EE-4C4EE3A5103D}" srcOrd="0" destOrd="0" parTransId="{C80E8573-6788-47BC-9F84-E09B5565244F}" sibTransId="{96C762DE-9A3C-486F-AF41-90B72B1EEAA5}"/>
    <dgm:cxn modelId="{5B573DBD-0F29-4DEE-972B-B18A40D30E1B}" type="presOf" srcId="{96C762DE-9A3C-486F-AF41-90B72B1EEAA5}" destId="{01BD9AA8-DB14-4B20-A12E-74B4545F2ECB}" srcOrd="1" destOrd="0" presId="urn:microsoft.com/office/officeart/2005/8/layout/process1"/>
    <dgm:cxn modelId="{2E1E4EC6-6150-4E46-A583-447C3BACC8BE}" srcId="{81F1EB82-5038-4888-962A-8A299B203957}" destId="{7C68BBEC-73B7-49F8-9D36-BAF2FBBDD971}" srcOrd="2" destOrd="0" parTransId="{04085FCF-896D-4480-92B7-F4E9BD33350B}" sibTransId="{D8199121-0949-4FBA-9070-4DBC5F3F5AAB}"/>
    <dgm:cxn modelId="{F97A8605-2566-4385-AF44-6149E14577EF}" type="presOf" srcId="{96C762DE-9A3C-486F-AF41-90B72B1EEAA5}" destId="{84748054-7106-42C6-98F7-63AAD3DA99B2}" srcOrd="0" destOrd="0" presId="urn:microsoft.com/office/officeart/2005/8/layout/process1"/>
    <dgm:cxn modelId="{11670CDA-5818-42CB-8FD4-620A45B09EC1}" type="presOf" srcId="{8EF68E63-6845-4705-A9EE-4C4EE3A5103D}" destId="{2AFE25A3-4C8E-467F-ADE1-6F54A7A6BC92}" srcOrd="0" destOrd="0" presId="urn:microsoft.com/office/officeart/2005/8/layout/process1"/>
    <dgm:cxn modelId="{E12DE30E-8DA7-415B-9D25-220E6B86BEE3}" type="presParOf" srcId="{7E92EC3B-26D4-4660-80F2-5FF3FC69406B}" destId="{2AFE25A3-4C8E-467F-ADE1-6F54A7A6BC92}" srcOrd="0" destOrd="0" presId="urn:microsoft.com/office/officeart/2005/8/layout/process1"/>
    <dgm:cxn modelId="{0DCCC801-C36F-4998-8C18-B856FA438748}" type="presParOf" srcId="{7E92EC3B-26D4-4660-80F2-5FF3FC69406B}" destId="{84748054-7106-42C6-98F7-63AAD3DA99B2}" srcOrd="1" destOrd="0" presId="urn:microsoft.com/office/officeart/2005/8/layout/process1"/>
    <dgm:cxn modelId="{CCF0546D-16EF-470C-934D-404958050486}" type="presParOf" srcId="{84748054-7106-42C6-98F7-63AAD3DA99B2}" destId="{01BD9AA8-DB14-4B20-A12E-74B4545F2ECB}" srcOrd="0" destOrd="0" presId="urn:microsoft.com/office/officeart/2005/8/layout/process1"/>
    <dgm:cxn modelId="{E56A4CA6-891F-4B2F-A723-1F477C669443}" type="presParOf" srcId="{7E92EC3B-26D4-4660-80F2-5FF3FC69406B}" destId="{12DADE43-EA1E-4AA4-B685-D5731AE130C7}" srcOrd="2" destOrd="0" presId="urn:microsoft.com/office/officeart/2005/8/layout/process1"/>
    <dgm:cxn modelId="{3E065513-2096-4ADF-803F-989423B02EBE}" type="presParOf" srcId="{7E92EC3B-26D4-4660-80F2-5FF3FC69406B}" destId="{74C16EF1-08BA-4597-B576-237A3E77A2B2}" srcOrd="3" destOrd="0" presId="urn:microsoft.com/office/officeart/2005/8/layout/process1"/>
    <dgm:cxn modelId="{1208815D-2518-423E-9091-FE33686C68AE}" type="presParOf" srcId="{74C16EF1-08BA-4597-B576-237A3E77A2B2}" destId="{7B663258-5009-4CDE-94C4-37F7E4945653}" srcOrd="0" destOrd="0" presId="urn:microsoft.com/office/officeart/2005/8/layout/process1"/>
    <dgm:cxn modelId="{FFB640A0-8BCD-42D7-AAC1-70B44892E1AE}" type="presParOf" srcId="{7E92EC3B-26D4-4660-80F2-5FF3FC69406B}" destId="{33E1CF90-5B09-45A2-B937-3880688A19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E25A3-4C8E-467F-ADE1-6F54A7A6BC92}">
      <dsp:nvSpPr>
        <dsp:cNvPr id="0" name=""/>
        <dsp:cNvSpPr/>
      </dsp:nvSpPr>
      <dsp:spPr>
        <a:xfrm>
          <a:off x="4500" y="1340765"/>
          <a:ext cx="1345212" cy="807127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plaintext</a:t>
          </a:r>
          <a:endParaRPr lang="en-US" sz="1300" kern="1200" dirty="0"/>
        </a:p>
      </dsp:txBody>
      <dsp:txXfrm>
        <a:off x="28140" y="1364405"/>
        <a:ext cx="1297932" cy="759847"/>
      </dsp:txXfrm>
    </dsp:sp>
    <dsp:sp modelId="{84748054-7106-42C6-98F7-63AAD3DA99B2}">
      <dsp:nvSpPr>
        <dsp:cNvPr id="0" name=""/>
        <dsp:cNvSpPr/>
      </dsp:nvSpPr>
      <dsp:spPr>
        <a:xfrm>
          <a:off x="1484234" y="1577523"/>
          <a:ext cx="285185" cy="333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484234" y="1644245"/>
        <a:ext cx="199630" cy="200168"/>
      </dsp:txXfrm>
    </dsp:sp>
    <dsp:sp modelId="{12DADE43-EA1E-4AA4-B685-D5731AE130C7}">
      <dsp:nvSpPr>
        <dsp:cNvPr id="0" name=""/>
        <dsp:cNvSpPr/>
      </dsp:nvSpPr>
      <dsp:spPr>
        <a:xfrm>
          <a:off x="1887798" y="1340765"/>
          <a:ext cx="1345212" cy="80712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Cryptographic module</a:t>
          </a:r>
        </a:p>
      </dsp:txBody>
      <dsp:txXfrm>
        <a:off x="1911438" y="1364405"/>
        <a:ext cx="1297932" cy="759847"/>
      </dsp:txXfrm>
    </dsp:sp>
    <dsp:sp modelId="{74C16EF1-08BA-4597-B576-237A3E77A2B2}">
      <dsp:nvSpPr>
        <dsp:cNvPr id="0" name=""/>
        <dsp:cNvSpPr/>
      </dsp:nvSpPr>
      <dsp:spPr>
        <a:xfrm>
          <a:off x="3367532" y="1577523"/>
          <a:ext cx="285185" cy="333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367532" y="1644245"/>
        <a:ext cx="199630" cy="200168"/>
      </dsp:txXfrm>
    </dsp:sp>
    <dsp:sp modelId="{33E1CF90-5B09-45A2-B937-3880688A1999}">
      <dsp:nvSpPr>
        <dsp:cNvPr id="0" name=""/>
        <dsp:cNvSpPr/>
      </dsp:nvSpPr>
      <dsp:spPr>
        <a:xfrm>
          <a:off x="3771096" y="1340765"/>
          <a:ext cx="1345212" cy="80712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ciphertext</a:t>
          </a:r>
          <a:endParaRPr lang="en-US" sz="1300" kern="1200" dirty="0"/>
        </a:p>
      </dsp:txBody>
      <dsp:txXfrm>
        <a:off x="3794736" y="1364405"/>
        <a:ext cx="1297932" cy="759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3EF70-281F-4044-8116-9B092CC1D549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9A43D-6717-4E25-8A10-93BB7300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2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43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0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48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66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6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5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9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9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2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9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SNR </a:t>
            </a:r>
            <a:r>
              <a:rPr lang="he-IL" dirty="0"/>
              <a:t>גבוה:</a:t>
            </a:r>
          </a:p>
          <a:p>
            <a:r>
              <a:rPr lang="he-IL" dirty="0"/>
              <a:t>זה המפתח הנכון!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4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1252E-ED8C-4441-AE07-B60BD6DA7D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9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3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6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9A43D-6717-4E25-8A10-93BB73006C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5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ECAC-63A8-40E1-824C-ACA7200E0060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CC1F-6919-4CD1-BF2A-258EE5815849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9CE2-9A0B-4CE9-B273-492B8620A927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3B31-F88F-4F77-BAE8-6DC434C5D78E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BF86624-67F3-426D-8AD0-45263562AF90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02F5-ADE5-46F1-B5A3-19EA21CFA210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8700-E58B-4581-8C61-A610F4DFFE00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C436-853B-47AE-8A9F-1F46C3A307FC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7D9C-041C-4687-BF93-1102738F4B30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3E9A-146B-4FCC-BE55-8F0AB5DDAB43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7376-E65F-4A20-A958-4604F0634383}" type="datetime1">
              <a:rPr lang="en-US" smtClean="0"/>
              <a:t>9/18/2016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C8D8EBB-65ED-489B-AB78-61D30C5022E4}" type="datetime1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png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g"/><Relationship Id="rId4" Type="http://schemas.openxmlformats.org/officeDocument/2006/relationships/diagramData" Target="../diagrams/data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396" y="910613"/>
            <a:ext cx="10827014" cy="2397905"/>
          </a:xfrm>
        </p:spPr>
        <p:txBody>
          <a:bodyPr/>
          <a:lstStyle/>
          <a:p>
            <a:r>
              <a:rPr lang="en-US" sz="6600" dirty="0"/>
              <a:t>On The Feasibility of Internal-Nodes Power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595" y="4509890"/>
            <a:ext cx="7891272" cy="10698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Reut Caspi &amp; Moriah Stern</a:t>
            </a:r>
          </a:p>
          <a:p>
            <a:r>
              <a:rPr lang="en-US" b="1" dirty="0"/>
              <a:t>Academic Advisor: Prof. Alexander Fish, Dr. </a:t>
            </a:r>
            <a:r>
              <a:rPr lang="en-US" b="1" dirty="0" err="1"/>
              <a:t>Osnat</a:t>
            </a:r>
            <a:r>
              <a:rPr lang="en-US" b="1" dirty="0"/>
              <a:t> Keren </a:t>
            </a:r>
          </a:p>
          <a:p>
            <a:r>
              <a:rPr lang="en-US" b="1" dirty="0"/>
              <a:t>Advisor:  Mr. Itamar Levi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3868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5" descr="sn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-2" b="-2"/>
          <a:stretch/>
        </p:blipFill>
        <p:spPr bwMode="auto">
          <a:xfrm>
            <a:off x="1008743" y="2459014"/>
            <a:ext cx="4475150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07008" y="73152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he-IL" sz="4800" dirty="0"/>
              <a:t>Asymmetry</a:t>
            </a:r>
            <a:endParaRPr lang="he-IL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464" y="2459014"/>
            <a:ext cx="4572272" cy="34464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19237089">
            <a:off x="2374841" y="3193487"/>
            <a:ext cx="1318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symmetric</a:t>
            </a:r>
          </a:p>
        </p:txBody>
      </p:sp>
      <p:sp>
        <p:nvSpPr>
          <p:cNvPr id="34" name="TextBox 33"/>
          <p:cNvSpPr txBox="1"/>
          <p:nvPr/>
        </p:nvSpPr>
        <p:spPr>
          <a:xfrm rot="21393443">
            <a:off x="3659419" y="4946549"/>
            <a:ext cx="1543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asymmetric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25752" y="365760"/>
            <a:ext cx="8542183" cy="623852"/>
            <a:chOff x="2541896" y="4528737"/>
            <a:chExt cx="8542183" cy="623852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2541896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3780430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5018965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6257499" y="4786829"/>
              <a:ext cx="1110978" cy="3657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Small Scale</a:t>
              </a: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8734567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9973101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496033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Real Life</a:t>
              </a: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6257499" y="4528737"/>
              <a:ext cx="2349512" cy="195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04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07008" y="73152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he-IL" sz="4800" dirty="0"/>
              <a:t>Logical Structure</a:t>
            </a:r>
            <a:endParaRPr lang="he-IL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759" y="3187699"/>
            <a:ext cx="5656889" cy="3067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146300"/>
            <a:ext cx="11023600" cy="7745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he-IL" dirty="0"/>
              <a:t>The logical structure implies correlations between intermediate computations.</a:t>
            </a:r>
          </a:p>
          <a:p>
            <a:pPr marL="285750" indent="-28575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he-IL" dirty="0"/>
              <a:t>Designs constructed with only AND or only OR based gates are highly sensitive.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20862"/>
              </p:ext>
            </p:extLst>
          </p:nvPr>
        </p:nvGraphicFramePr>
        <p:xfrm>
          <a:off x="1187437" y="2763871"/>
          <a:ext cx="3625516" cy="198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Visio" r:id="rId6" imgW="3787030" imgH="1744587" progId="Visio.DrawingConvertable.15">
                  <p:embed/>
                </p:oleObj>
              </mc:Choice>
              <mc:Fallback>
                <p:oleObj name="Visio" r:id="rId6" imgW="3787030" imgH="1744587" progId="Visio.DrawingConvertable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37" y="2763871"/>
                        <a:ext cx="3625516" cy="1983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 rot="20204359">
            <a:off x="6940898" y="4210309"/>
            <a:ext cx="58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and</a:t>
            </a:r>
          </a:p>
        </p:txBody>
      </p:sp>
      <p:sp>
        <p:nvSpPr>
          <p:cNvPr id="42" name="TextBox 41"/>
          <p:cNvSpPr txBox="1"/>
          <p:nvPr/>
        </p:nvSpPr>
        <p:spPr>
          <a:xfrm rot="21223763">
            <a:off x="7731857" y="4522556"/>
            <a:ext cx="58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11295" y="5240553"/>
            <a:ext cx="2214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50% and – 50% 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847" y="4747416"/>
            <a:ext cx="1464143" cy="1724544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3417123" y="5240553"/>
            <a:ext cx="307223" cy="126920"/>
            <a:chOff x="4724592" y="3442107"/>
            <a:chExt cx="758952" cy="31353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4724592" y="3755643"/>
              <a:ext cx="3125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70997" y="3446080"/>
              <a:ext cx="3125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032375" y="3442107"/>
              <a:ext cx="144979" cy="3135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651047" y="5288270"/>
            <a:ext cx="307223" cy="126920"/>
            <a:chOff x="4724592" y="3442107"/>
            <a:chExt cx="758952" cy="313538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4724592" y="3755643"/>
              <a:ext cx="3125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170997" y="3446080"/>
              <a:ext cx="3125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032375" y="3442107"/>
              <a:ext cx="144979" cy="3135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741398" y="6255656"/>
            <a:ext cx="307223" cy="126920"/>
            <a:chOff x="4724592" y="3442107"/>
            <a:chExt cx="758952" cy="31353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724592" y="3755643"/>
              <a:ext cx="3125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170997" y="3446080"/>
              <a:ext cx="3125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5032375" y="3442107"/>
              <a:ext cx="144979" cy="3135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735430" y="5765766"/>
            <a:ext cx="307223" cy="126920"/>
            <a:chOff x="4724592" y="3442107"/>
            <a:chExt cx="758952" cy="313538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4724592" y="3755643"/>
              <a:ext cx="3125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170997" y="3446080"/>
              <a:ext cx="3125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032375" y="3442107"/>
              <a:ext cx="144979" cy="3135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2726436" y="4838629"/>
            <a:ext cx="307223" cy="126920"/>
            <a:chOff x="4724592" y="3442107"/>
            <a:chExt cx="758952" cy="313538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4724592" y="3755643"/>
              <a:ext cx="3125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70997" y="3446080"/>
              <a:ext cx="31254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032375" y="3442107"/>
              <a:ext cx="144979" cy="3135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825752" y="365760"/>
            <a:ext cx="8542183" cy="623852"/>
            <a:chOff x="2541896" y="4528737"/>
            <a:chExt cx="8542183" cy="623852"/>
          </a:xfrm>
        </p:grpSpPr>
        <p:sp>
          <p:nvSpPr>
            <p:cNvPr id="45" name="Rectangle: Rounded Corners 44"/>
            <p:cNvSpPr/>
            <p:nvPr/>
          </p:nvSpPr>
          <p:spPr>
            <a:xfrm>
              <a:off x="2541896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3780430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5018965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48" name="Rectangle: Rounded Corners 47"/>
            <p:cNvSpPr/>
            <p:nvPr/>
          </p:nvSpPr>
          <p:spPr>
            <a:xfrm>
              <a:off x="6257499" y="4786829"/>
              <a:ext cx="1110978" cy="3657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Small Scale</a:t>
              </a:r>
            </a:p>
          </p:txBody>
        </p:sp>
        <p:sp>
          <p:nvSpPr>
            <p:cNvPr id="49" name="Rectangle: Rounded Corners 48"/>
            <p:cNvSpPr/>
            <p:nvPr/>
          </p:nvSpPr>
          <p:spPr>
            <a:xfrm>
              <a:off x="8734567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50" name="Rectangle: Rounded Corners 49"/>
            <p:cNvSpPr/>
            <p:nvPr/>
          </p:nvSpPr>
          <p:spPr>
            <a:xfrm>
              <a:off x="9973101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  <p:sp>
          <p:nvSpPr>
            <p:cNvPr id="51" name="Rectangle: Rounded Corners 50"/>
            <p:cNvSpPr/>
            <p:nvPr/>
          </p:nvSpPr>
          <p:spPr>
            <a:xfrm>
              <a:off x="7496033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Real Life</a:t>
              </a:r>
            </a:p>
          </p:txBody>
        </p:sp>
        <p:sp>
          <p:nvSpPr>
            <p:cNvPr id="52" name="Rectangle: Rounded Corners 51"/>
            <p:cNvSpPr/>
            <p:nvPr/>
          </p:nvSpPr>
          <p:spPr>
            <a:xfrm>
              <a:off x="6257499" y="4528737"/>
              <a:ext cx="2349512" cy="195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8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731520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en-US" altLang="he-IL" sz="4800" dirty="0"/>
              <a:t>Current Components</a:t>
            </a:r>
            <a:endParaRPr lang="he-I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dirty="0"/>
              <a:t>current we are interested in measuring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dirty="0"/>
              <a:t>“undesired” components: </a:t>
            </a:r>
          </a:p>
          <a:p>
            <a:pPr marL="747153" lvl="1" indent="-472833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dirty="0">
                <a:solidFill>
                  <a:srgbClr val="C00000"/>
                </a:solidFill>
              </a:rPr>
              <a:t>independent</a:t>
            </a:r>
            <a:r>
              <a:rPr lang="en-US" dirty="0"/>
              <a:t> of the data - easily filtered out when given enough statistics</a:t>
            </a:r>
          </a:p>
          <a:p>
            <a:pPr marL="747153" lvl="1" indent="-472833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dirty="0">
                <a:solidFill>
                  <a:srgbClr val="C00000"/>
                </a:solidFill>
              </a:rPr>
              <a:t>data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dependent</a:t>
            </a:r>
            <a:r>
              <a:rPr lang="en-US" dirty="0"/>
              <a:t> - cannot be completely filtered</a:t>
            </a:r>
          </a:p>
          <a:p>
            <a:pPr marL="747153" lvl="1" indent="-472833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endParaRPr lang="en-US" dirty="0"/>
          </a:p>
          <a:p>
            <a:pPr marL="747153" lvl="1" indent="-472833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endParaRPr lang="en-US" dirty="0"/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dirty="0"/>
              <a:t>Data dependent current is very prominent when discussing inner nodes.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</a:rPr>
              <a:t>Correctly designed it can enhance the immunity to PA attacks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25752" y="365760"/>
            <a:ext cx="8542183" cy="623852"/>
            <a:chOff x="2541896" y="4528737"/>
            <a:chExt cx="8542183" cy="623852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2541896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3780430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5018965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6257499" y="4786829"/>
              <a:ext cx="1110978" cy="3657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Small Scale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8734567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9973101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7496033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Real Life</a:t>
              </a:r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6257499" y="4528737"/>
              <a:ext cx="2349512" cy="195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04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:\project2016\Results\graphs for book\dependent noise and noisless - and and or in the same module with 3 buffers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2"/>
          <a:stretch/>
        </p:blipFill>
        <p:spPr bwMode="auto">
          <a:xfrm>
            <a:off x="1069848" y="1764717"/>
            <a:ext cx="9775460" cy="4717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731520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en-US" altLang="he-IL" sz="4800" dirty="0"/>
              <a:t>Current Components</a:t>
            </a:r>
            <a:endParaRPr lang="he-IL" sz="4800" dirty="0"/>
          </a:p>
        </p:txBody>
      </p:sp>
      <p:sp>
        <p:nvSpPr>
          <p:cNvPr id="39" name="TextBox 38"/>
          <p:cNvSpPr txBox="1"/>
          <p:nvPr/>
        </p:nvSpPr>
        <p:spPr>
          <a:xfrm rot="20530763">
            <a:off x="6362904" y="3301036"/>
            <a:ext cx="131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no noise</a:t>
            </a:r>
          </a:p>
        </p:txBody>
      </p:sp>
      <p:sp>
        <p:nvSpPr>
          <p:cNvPr id="40" name="TextBox 39"/>
          <p:cNvSpPr txBox="1"/>
          <p:nvPr/>
        </p:nvSpPr>
        <p:spPr>
          <a:xfrm rot="20088606">
            <a:off x="8214499" y="3309214"/>
            <a:ext cx="186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noisy ~50 gates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39735" y="4773459"/>
            <a:ext cx="186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noisy ~200 gates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411" y="2852167"/>
            <a:ext cx="186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Data-dependent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noise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25752" y="365760"/>
            <a:ext cx="8542183" cy="623852"/>
            <a:chOff x="2541896" y="4528737"/>
            <a:chExt cx="8542183" cy="623852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2541896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3780430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5018965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6257499" y="4786829"/>
              <a:ext cx="1110978" cy="3657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Small Scale</a:t>
              </a:r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8734567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9973101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7496033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Real Life</a:t>
              </a:r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6257499" y="4528737"/>
              <a:ext cx="2349512" cy="195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731520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en-US" altLang="he-IL" sz="4800" dirty="0"/>
              <a:t>Attackability</a:t>
            </a:r>
            <a:endParaRPr lang="he-IL" sz="4800" dirty="0"/>
          </a:p>
        </p:txBody>
      </p:sp>
      <p:pic>
        <p:nvPicPr>
          <p:cNvPr id="5" name="Picture 4" descr="C:\Users\Reut\AppData\Local\Microsoft\Windows\INetCacheContent.Word\level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75" y="2070878"/>
            <a:ext cx="4709843" cy="399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eut\AppData\Local\Microsoft\Windows\INetCacheContent.Word\further researc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18" y="2070878"/>
            <a:ext cx="4789896" cy="39901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 rot="20319126">
            <a:off x="3684775" y="2795861"/>
            <a:ext cx="16048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attackable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319126">
            <a:off x="8181531" y="2707781"/>
            <a:ext cx="20888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 attackable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825752" y="365760"/>
            <a:ext cx="8542183" cy="623852"/>
            <a:chOff x="2541896" y="4528737"/>
            <a:chExt cx="8542183" cy="623852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2541896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3780430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5018965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6257499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Small Scale</a:t>
              </a: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8734567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9973101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7496033" y="4786829"/>
              <a:ext cx="1110978" cy="3657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Real Life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6257499" y="4528737"/>
              <a:ext cx="2349512" cy="195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32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73152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Cost of Fan-Out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715" y="1831703"/>
            <a:ext cx="5650992" cy="3977640"/>
          </a:xfrm>
        </p:spPr>
        <p:txBody>
          <a:bodyPr>
            <a:normAutofit/>
          </a:bodyPr>
          <a:lstStyle/>
          <a:p>
            <a:r>
              <a:rPr lang="en-US" dirty="0"/>
              <a:t>Implementations were synthesized with </a:t>
            </a:r>
            <a:r>
              <a:rPr lang="en-US" dirty="0">
                <a:solidFill>
                  <a:srgbClr val="C00000"/>
                </a:solidFill>
              </a:rPr>
              <a:t>Cadence Encounter RTL </a:t>
            </a:r>
          </a:p>
          <a:p>
            <a:r>
              <a:rPr lang="en-US" altLang="he-IL" dirty="0"/>
              <a:t>Design constraints were used to achieve the desired designs.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922" t="12884" r="26951" b="13168"/>
          <a:stretch/>
        </p:blipFill>
        <p:spPr>
          <a:xfrm>
            <a:off x="7409688" y="1938528"/>
            <a:ext cx="3346704" cy="433298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22720" y="2194560"/>
            <a:ext cx="4754880" cy="3977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09666"/>
              </p:ext>
            </p:extLst>
          </p:nvPr>
        </p:nvGraphicFramePr>
        <p:xfrm>
          <a:off x="713550" y="3031425"/>
          <a:ext cx="6045200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Visio" r:id="rId4" imgW="7213158" imgH="4112588" progId="Visio.DrawingConvertable.15">
                  <p:embed/>
                </p:oleObj>
              </mc:Choice>
              <mc:Fallback>
                <p:oleObj name="Visio" r:id="rId4" imgW="7213158" imgH="4112588" progId="Visio.DrawingConvertable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0" y="3031425"/>
                        <a:ext cx="6045200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04154"/>
              </p:ext>
            </p:extLst>
          </p:nvPr>
        </p:nvGraphicFramePr>
        <p:xfrm>
          <a:off x="250255" y="3848988"/>
          <a:ext cx="6747312" cy="1143600"/>
        </p:xfrm>
        <a:graphic>
          <a:graphicData uri="http://schemas.openxmlformats.org/drawingml/2006/table">
            <a:tbl>
              <a:tblPr firstRow="1" firstCol="1" bandRow="1"/>
              <a:tblGrid>
                <a:gridCol w="1498544">
                  <a:extLst>
                    <a:ext uri="{9D8B030D-6E8A-4147-A177-3AD203B41FA5}">
                      <a16:colId xmlns:a16="http://schemas.microsoft.com/office/drawing/2014/main" val="1097356736"/>
                    </a:ext>
                  </a:extLst>
                </a:gridCol>
                <a:gridCol w="749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557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David"/>
                          <a:ea typeface="STKaiti"/>
                          <a:cs typeface="Tahoma"/>
                        </a:rPr>
                        <a:t>Design</a:t>
                      </a:r>
                      <a:endParaRPr lang="en-US" sz="16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David"/>
                          <a:ea typeface="STKaiti"/>
                          <a:cs typeface="Tahoma"/>
                        </a:rPr>
                        <a:t>FO2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David"/>
                          <a:ea typeface="STKaiti"/>
                          <a:cs typeface="Tahoma"/>
                        </a:rPr>
                        <a:t>FO3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David"/>
                          <a:ea typeface="STKaiti"/>
                          <a:cs typeface="Tahoma"/>
                        </a:rPr>
                        <a:t>FO4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David"/>
                          <a:ea typeface="STKaiti"/>
                          <a:cs typeface="Tahoma"/>
                        </a:rPr>
                        <a:t>FO5</a:t>
                      </a:r>
                      <a:endParaRPr lang="en-US" sz="16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David"/>
                          <a:ea typeface="STKaiti"/>
                          <a:cs typeface="Tahoma"/>
                        </a:rPr>
                        <a:t>FO6</a:t>
                      </a:r>
                      <a:endParaRPr lang="en-US" sz="16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David"/>
                          <a:ea typeface="STKaiti"/>
                          <a:cs typeface="Tahoma"/>
                        </a:rPr>
                        <a:t>FO7</a:t>
                      </a:r>
                      <a:endParaRPr lang="en-US" sz="16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David"/>
                          <a:ea typeface="STKaiti"/>
                          <a:cs typeface="Tahoma"/>
                        </a:rPr>
                        <a:t>FO8</a:t>
                      </a:r>
                      <a:endParaRPr lang="en-US" sz="16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40"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David"/>
                          <a:ea typeface="STKaiti"/>
                          <a:cs typeface="Tahoma"/>
                        </a:rPr>
                        <a:t>Total</a:t>
                      </a:r>
                      <a:r>
                        <a:rPr lang="en-US" sz="1600" b="1" baseline="0" dirty="0">
                          <a:effectLst/>
                          <a:latin typeface="David"/>
                          <a:ea typeface="STKaiti"/>
                          <a:cs typeface="Tahoma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David"/>
                          <a:ea typeface="STKaiti"/>
                          <a:cs typeface="Tahoma"/>
                        </a:rPr>
                        <a:t>No. of Nodes</a:t>
                      </a:r>
                      <a:endParaRPr lang="en-US" sz="16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David"/>
                          <a:ea typeface="STKaiti"/>
                          <a:cs typeface="Tahoma"/>
                        </a:rPr>
                        <a:t>859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David"/>
                          <a:ea typeface="STKaiti"/>
                          <a:cs typeface="Tahoma"/>
                        </a:rPr>
                        <a:t>763</a:t>
                      </a:r>
                      <a:endParaRPr lang="en-US" sz="24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David"/>
                          <a:ea typeface="STKaiti"/>
                          <a:cs typeface="Tahoma"/>
                        </a:rPr>
                        <a:t>684</a:t>
                      </a:r>
                      <a:endParaRPr lang="en-US" sz="24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David"/>
                          <a:ea typeface="STKaiti"/>
                          <a:cs typeface="Tahoma"/>
                        </a:rPr>
                        <a:t>637</a:t>
                      </a:r>
                      <a:endParaRPr lang="en-US" sz="24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David"/>
                          <a:ea typeface="STKaiti"/>
                          <a:cs typeface="Tahoma"/>
                        </a:rPr>
                        <a:t>602</a:t>
                      </a:r>
                      <a:endParaRPr lang="en-US" sz="24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David"/>
                          <a:ea typeface="STKaiti"/>
                          <a:cs typeface="Tahoma"/>
                        </a:rPr>
                        <a:t>555</a:t>
                      </a:r>
                      <a:endParaRPr lang="en-US" sz="2400" dirty="0"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David"/>
                          <a:ea typeface="STKaiti"/>
                          <a:cs typeface="Tahoma"/>
                        </a:rPr>
                        <a:t>547</a:t>
                      </a:r>
                      <a:endParaRPr lang="en-US" sz="2400" dirty="0">
                        <a:solidFill>
                          <a:srgbClr val="008000"/>
                        </a:solidFill>
                        <a:effectLst/>
                        <a:latin typeface="Candara"/>
                        <a:ea typeface="STKaiti"/>
                        <a:cs typeface="Tahoma"/>
                      </a:endParaRPr>
                    </a:p>
                  </a:txBody>
                  <a:tcPr marL="73392" marR="733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995055" y="4800601"/>
            <a:ext cx="10390" cy="654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6734" y="5386237"/>
            <a:ext cx="366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Area\Energy 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825752" y="365760"/>
            <a:ext cx="8542183" cy="623852"/>
            <a:chOff x="2541896" y="4528737"/>
            <a:chExt cx="8542183" cy="623852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2541896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3780430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5018965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6257499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Small Scale</a:t>
              </a: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8734567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9973101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7496033" y="4786829"/>
              <a:ext cx="1110978" cy="3657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Real Life</a:t>
              </a:r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6257499" y="4528737"/>
              <a:ext cx="2349512" cy="195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8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731520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en-US" altLang="he-IL" sz="4800" dirty="0"/>
              <a:t>Data dependent currents</a:t>
            </a:r>
            <a:endParaRPr lang="he-I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103074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he-IL" sz="2400" dirty="0">
                <a:solidFill>
                  <a:srgbClr val="C00000"/>
                </a:solidFill>
              </a:rPr>
              <a:t>distance from the output increases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he-IL" sz="2400" dirty="0">
                <a:solidFill>
                  <a:srgbClr val="C00000"/>
                </a:solidFill>
              </a:rPr>
              <a:t>-&gt; data-dependent “noise” increases (more inner)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he-IL" sz="2400" dirty="0">
                <a:solidFill>
                  <a:srgbClr val="C00000"/>
                </a:solidFill>
              </a:rPr>
              <a:t>-&gt; vulnerability to PA attack increases</a:t>
            </a:r>
          </a:p>
        </p:txBody>
      </p:sp>
      <p:pic>
        <p:nvPicPr>
          <p:cNvPr id="8" name="Picture 7" descr="C:\Users\Reut\AppData\Local\Microsoft\Windows\INetCacheContent.Word\clean &amp; dirty - all nod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8"/>
          <a:stretch/>
        </p:blipFill>
        <p:spPr bwMode="auto">
          <a:xfrm>
            <a:off x="391886" y="3875314"/>
            <a:ext cx="5704114" cy="2687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worst case snr - dirt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0"/>
          <a:stretch>
            <a:fillRect/>
          </a:stretch>
        </p:blipFill>
        <p:spPr bwMode="auto">
          <a:xfrm>
            <a:off x="6146800" y="3816350"/>
            <a:ext cx="4876800" cy="27465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25752" y="365760"/>
            <a:ext cx="8542183" cy="623852"/>
            <a:chOff x="2541896" y="4528737"/>
            <a:chExt cx="8542183" cy="623852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2541896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3780430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5018965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6257499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Small Scale</a:t>
              </a:r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8734567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9973101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7496033" y="4786829"/>
              <a:ext cx="1110978" cy="3657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Real Life</a:t>
              </a: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6257499" y="4528737"/>
              <a:ext cx="2349512" cy="195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425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816446"/>
              </p:ext>
            </p:extLst>
          </p:nvPr>
        </p:nvGraphicFramePr>
        <p:xfrm>
          <a:off x="6862447" y="2050433"/>
          <a:ext cx="4046686" cy="340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Visio" r:id="rId3" imgW="3778890" imgH="3375810" progId="Visio.Drawing.11">
                  <p:embed/>
                </p:oleObj>
              </mc:Choice>
              <mc:Fallback>
                <p:oleObj name="Visio" r:id="rId3" imgW="3778890" imgH="3375810" progId="Visio.Drawing.11">
                  <p:embed/>
                  <p:pic>
                    <p:nvPicPr>
                      <p:cNvPr id="205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447" y="2050433"/>
                        <a:ext cx="4046686" cy="3403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07008" y="731520"/>
            <a:ext cx="10058400" cy="1609344"/>
          </a:xfrm>
        </p:spPr>
        <p:txBody>
          <a:bodyPr/>
          <a:lstStyle/>
          <a:p>
            <a:pPr algn="ctr"/>
            <a:r>
              <a:rPr lang="en-US" altLang="he-IL" dirty="0"/>
              <a:t>Future Research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9848" y="2121408"/>
            <a:ext cx="5476095" cy="4050792"/>
          </a:xfrm>
        </p:spPr>
        <p:txBody>
          <a:bodyPr/>
          <a:lstStyle/>
          <a:p>
            <a:pPr lvl="0" algn="just"/>
            <a:r>
              <a:rPr lang="en-US" altLang="he-IL" dirty="0"/>
              <a:t>Inner nodes are likely to only be dependent on </a:t>
            </a:r>
            <a:r>
              <a:rPr lang="en-US" altLang="he-IL" dirty="0">
                <a:solidFill>
                  <a:srgbClr val="C00000"/>
                </a:solidFill>
              </a:rPr>
              <a:t>part</a:t>
            </a:r>
            <a:r>
              <a:rPr lang="en-US" altLang="he-IL" dirty="0"/>
              <a:t> of the input.</a:t>
            </a:r>
          </a:p>
          <a:p>
            <a:pPr lvl="0" algn="just"/>
            <a:r>
              <a:rPr lang="en-US" altLang="he-IL" dirty="0"/>
              <a:t>Hypothesis functions must be created for </a:t>
            </a:r>
            <a:r>
              <a:rPr lang="en-US" altLang="he-IL" dirty="0">
                <a:solidFill>
                  <a:srgbClr val="C00000"/>
                </a:solidFill>
              </a:rPr>
              <a:t>sub-keys </a:t>
            </a:r>
            <a:r>
              <a:rPr lang="en-US" altLang="he-IL" dirty="0"/>
              <a:t>to remove unwanted noise.</a:t>
            </a:r>
          </a:p>
          <a:p>
            <a:pPr lvl="0" algn="just"/>
            <a:endParaRPr lang="en-US" altLang="he-IL" dirty="0"/>
          </a:p>
          <a:p>
            <a:pPr lvl="0" algn="just"/>
            <a:r>
              <a:rPr lang="en-US" altLang="he-IL" dirty="0"/>
              <a:t>Example:</a:t>
            </a:r>
          </a:p>
          <a:p>
            <a:pPr marL="0" indent="0">
              <a:buNone/>
            </a:pP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4171" y="4514844"/>
                <a:ext cx="6662057" cy="941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1" y="4514844"/>
                <a:ext cx="6662057" cy="941027"/>
              </a:xfrm>
              <a:prstGeom prst="rect">
                <a:avLst/>
              </a:prstGeom>
              <a:blipFill rotWithShape="1">
                <a:blip r:embed="rId5"/>
                <a:stretch>
                  <a:fillRect b="-32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38400" y="365760"/>
            <a:ext cx="7303650" cy="365760"/>
            <a:chOff x="768096" y="685800"/>
            <a:chExt cx="8115300" cy="512064"/>
          </a:xfrm>
          <a:effectLst>
            <a:reflection stA="0" endPos="65000" dist="50800" dir="5400000" sy="-100000" algn="bl" rotWithShape="0"/>
          </a:effectLst>
        </p:grpSpPr>
        <p:sp>
          <p:nvSpPr>
            <p:cNvPr id="15" name="Rectangle: Rounded Corners 14"/>
            <p:cNvSpPr/>
            <p:nvPr/>
          </p:nvSpPr>
          <p:spPr>
            <a:xfrm>
              <a:off x="768096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2144268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17" name="Rectangle: Rounded Corners 16"/>
            <p:cNvSpPr/>
            <p:nvPr/>
          </p:nvSpPr>
          <p:spPr>
            <a:xfrm>
              <a:off x="3520440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4896612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6272784" y="685800"/>
              <a:ext cx="1234440" cy="51206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Future Research</a:t>
              </a: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7648956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69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731520"/>
            <a:ext cx="10058400" cy="1609344"/>
          </a:xfrm>
        </p:spPr>
        <p:txBody>
          <a:bodyPr/>
          <a:lstStyle/>
          <a:p>
            <a:pPr algn="ctr"/>
            <a:r>
              <a:rPr lang="en-US" sz="4800" dirty="0"/>
              <a:t>Conclusions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27907" y="1760944"/>
            <a:ext cx="459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power analysis feasible in inner nodes?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6566" y="2166576"/>
            <a:ext cx="12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YES!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4978" y="3112801"/>
            <a:ext cx="531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effects the feasibility / quality of an attack?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9987" y="2423437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Sometimes…</a:t>
            </a:r>
          </a:p>
        </p:txBody>
      </p:sp>
      <p:sp>
        <p:nvSpPr>
          <p:cNvPr id="16" name="TextBox 15"/>
          <p:cNvSpPr txBox="1"/>
          <p:nvPr/>
        </p:nvSpPr>
        <p:spPr>
          <a:xfrm rot="665923">
            <a:off x="3154333" y="3535827"/>
            <a:ext cx="96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fan-out</a:t>
            </a:r>
          </a:p>
        </p:txBody>
      </p:sp>
      <p:sp>
        <p:nvSpPr>
          <p:cNvPr id="18" name="TextBox 17"/>
          <p:cNvSpPr txBox="1"/>
          <p:nvPr/>
        </p:nvSpPr>
        <p:spPr>
          <a:xfrm rot="21326554">
            <a:off x="4378557" y="3986261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 structure</a:t>
            </a:r>
          </a:p>
        </p:txBody>
      </p:sp>
      <p:sp>
        <p:nvSpPr>
          <p:cNvPr id="19" name="TextBox 18"/>
          <p:cNvSpPr txBox="1"/>
          <p:nvPr/>
        </p:nvSpPr>
        <p:spPr>
          <a:xfrm rot="1315927">
            <a:off x="6078899" y="3697542"/>
            <a:ext cx="141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asymmetry</a:t>
            </a:r>
          </a:p>
        </p:txBody>
      </p:sp>
      <p:sp>
        <p:nvSpPr>
          <p:cNvPr id="20" name="TextBox 19"/>
          <p:cNvSpPr txBox="1"/>
          <p:nvPr/>
        </p:nvSpPr>
        <p:spPr>
          <a:xfrm rot="21264314">
            <a:off x="7885476" y="374051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</a:t>
            </a:r>
          </a:p>
        </p:txBody>
      </p:sp>
      <p:sp>
        <p:nvSpPr>
          <p:cNvPr id="22" name="TextBox 21"/>
          <p:cNvSpPr txBox="1"/>
          <p:nvPr/>
        </p:nvSpPr>
        <p:spPr>
          <a:xfrm rot="648300">
            <a:off x="8844741" y="404477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20254" y="51345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cost?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23161" y="5688531"/>
            <a:ext cx="221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enhanced security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44339" y="5688531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no. of gates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5450" y="5688531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area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005136" y="5873197"/>
            <a:ext cx="287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58404" y="5873197"/>
            <a:ext cx="287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438400" y="365760"/>
            <a:ext cx="7303650" cy="365760"/>
            <a:chOff x="768096" y="685800"/>
            <a:chExt cx="8115300" cy="512064"/>
          </a:xfrm>
          <a:effectLst>
            <a:reflection stA="0" endPos="65000" dist="50800" dir="5400000" sy="-100000" algn="bl" rotWithShape="0"/>
          </a:effectLst>
        </p:grpSpPr>
        <p:sp>
          <p:nvSpPr>
            <p:cNvPr id="28" name="Rectangle: Rounded Corners 27"/>
            <p:cNvSpPr/>
            <p:nvPr/>
          </p:nvSpPr>
          <p:spPr>
            <a:xfrm>
              <a:off x="768096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2144268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3520440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96612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6272784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Future Research</a:t>
              </a: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7648956" y="685800"/>
              <a:ext cx="1234440" cy="51206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5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19" grpId="0"/>
      <p:bldP spid="20" grpId="0"/>
      <p:bldP spid="22" grpId="0"/>
      <p:bldP spid="25" grpId="0"/>
      <p:bldP spid="26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23" y="995454"/>
            <a:ext cx="10802839" cy="1648968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</a:rPr>
              <a:t>Thank You!</a:t>
            </a:r>
            <a:endParaRPr lang="he-IL" sz="115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www.damonbraces.com/img/bethany-hamilton/emoji/DamonBraces_S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45" y="2520496"/>
            <a:ext cx="4223204" cy="42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9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41248" y="2115844"/>
            <a:ext cx="11091395" cy="3160395"/>
            <a:chOff x="880424" y="2420331"/>
            <a:chExt cx="11091395" cy="3160395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880424" y="2420331"/>
              <a:ext cx="1687142" cy="12361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Motivation</a:t>
              </a: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2761275" y="2420331"/>
              <a:ext cx="1687142" cy="12361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Background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4642125" y="2420331"/>
              <a:ext cx="1687142" cy="12361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Project Objective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6522976" y="2420331"/>
              <a:ext cx="1687142" cy="12361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Results</a:t>
              </a:r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8403827" y="2420331"/>
              <a:ext cx="1687142" cy="12361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Further Research</a:t>
              </a: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10284677" y="2420331"/>
              <a:ext cx="1687142" cy="12361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Conclusions</a:t>
              </a: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2664421" y="3980196"/>
              <a:ext cx="1880850" cy="5934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Power analysis</a:t>
              </a: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6282177" y="4025764"/>
              <a:ext cx="2168740" cy="5934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Small Scale Model</a:t>
              </a:r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6282177" y="4987289"/>
              <a:ext cx="2168740" cy="5934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Real Life Model</a:t>
              </a:r>
            </a:p>
          </p:txBody>
        </p:sp>
        <p:sp>
          <p:nvSpPr>
            <p:cNvPr id="30" name="Arrow: Down 29"/>
            <p:cNvSpPr/>
            <p:nvPr/>
          </p:nvSpPr>
          <p:spPr>
            <a:xfrm>
              <a:off x="3455895" y="3701879"/>
              <a:ext cx="240145" cy="241373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Down 30"/>
            <p:cNvSpPr/>
            <p:nvPr/>
          </p:nvSpPr>
          <p:spPr>
            <a:xfrm>
              <a:off x="7180912" y="3744957"/>
              <a:ext cx="240145" cy="241373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Down 31"/>
            <p:cNvSpPr/>
            <p:nvPr/>
          </p:nvSpPr>
          <p:spPr>
            <a:xfrm>
              <a:off x="7199384" y="4677107"/>
              <a:ext cx="240145" cy="241373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07008" y="731520"/>
            <a:ext cx="10058400" cy="1609344"/>
          </a:xfrm>
        </p:spPr>
        <p:txBody>
          <a:bodyPr rIns="91440"/>
          <a:lstStyle/>
          <a:p>
            <a:pPr algn="ctr"/>
            <a:r>
              <a:rPr lang="en-US" sz="4800" dirty="0"/>
              <a:t>Outline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1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31520"/>
            <a:ext cx="10058400" cy="1609344"/>
          </a:xfrm>
        </p:spPr>
        <p:txBody>
          <a:bodyPr rIns="91440"/>
          <a:lstStyle/>
          <a:p>
            <a:pPr algn="ctr"/>
            <a:r>
              <a:rPr lang="en-US" sz="4800" dirty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endParaRPr lang="en-US" sz="200" dirty="0"/>
              </a:p>
              <a:p>
                <a:r>
                  <a:rPr lang="en-US" dirty="0"/>
                  <a:t>Cryptography is the science of transferring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he-IL" dirty="0"/>
                  <a:t> </a:t>
                </a:r>
                <a:r>
                  <a:rPr lang="en-US" dirty="0"/>
                  <a:t>information in a secure way. </a:t>
                </a:r>
              </a:p>
              <a:p>
                <a:pPr lvl="1"/>
                <a:r>
                  <a:rPr lang="en-US" dirty="0"/>
                  <a:t>The effort needed to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logically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break the AES algorithm is the</a:t>
                </a:r>
              </a:p>
              <a:p>
                <a:pPr marL="274320" lvl="1" indent="0">
                  <a:buNone/>
                </a:pPr>
                <a:r>
                  <a:rPr lang="en-US" dirty="0"/>
                  <a:t>   same as the brute-force attack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).</a:t>
                </a:r>
              </a:p>
              <a:p>
                <a:pPr marL="274320" lvl="1" indent="0">
                  <a:buNone/>
                </a:pPr>
                <a:endParaRPr lang="en-US" sz="1400" dirty="0"/>
              </a:p>
              <a:p>
                <a:pPr marL="274320" lvl="1" indent="0">
                  <a:buNone/>
                </a:pPr>
                <a:endParaRPr lang="en-US" sz="1400" dirty="0"/>
              </a:p>
              <a:p>
                <a:r>
                  <a:rPr lang="en-US" b="1" dirty="0"/>
                  <a:t>Side channel information</a:t>
                </a:r>
                <a:r>
                  <a:rPr lang="en-US" dirty="0"/>
                  <a:t> is any information that is not obtained from the communication interface, such as the </a:t>
                </a:r>
                <a:r>
                  <a:rPr lang="en-US" b="1" i="1" dirty="0"/>
                  <a:t>power-supply current  dissipation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By utilizing this information </a:t>
                </a:r>
                <a:r>
                  <a:rPr lang="en-US" b="1" dirty="0"/>
                  <a:t>an attacker</a:t>
                </a:r>
                <a:r>
                  <a:rPr lang="en-US" dirty="0"/>
                  <a:t> can find secret key </a:t>
                </a:r>
                <a:r>
                  <a:rPr lang="en-US" dirty="0">
                    <a:solidFill>
                      <a:srgbClr val="C00000"/>
                    </a:solidFill>
                  </a:rPr>
                  <a:t>very fast </a:t>
                </a:r>
                <a:r>
                  <a:rPr lang="en-US" dirty="0"/>
                  <a:t>(and </a:t>
                </a:r>
                <a:r>
                  <a:rPr lang="en-US" dirty="0">
                    <a:solidFill>
                      <a:srgbClr val="C00000"/>
                    </a:solidFill>
                  </a:rPr>
                  <a:t>cheaply</a:t>
                </a:r>
                <a:r>
                  <a:rPr lang="en-US" dirty="0"/>
                  <a:t>).</a:t>
                </a:r>
              </a:p>
              <a:p>
                <a:pPr marL="274320" lvl="1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3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/>
          </p:nvPr>
        </p:nvGraphicFramePr>
        <p:xfrm>
          <a:off x="6969590" y="626141"/>
          <a:ext cx="5120810" cy="348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/>
          <p:cNvGrpSpPr/>
          <p:nvPr/>
        </p:nvGrpSpPr>
        <p:grpSpPr>
          <a:xfrm rot="16200000">
            <a:off x="9324690" y="2828648"/>
            <a:ext cx="296381" cy="342001"/>
            <a:chOff x="2355850" y="2444570"/>
            <a:chExt cx="452659" cy="529526"/>
          </a:xfrm>
        </p:grpSpPr>
        <p:sp>
          <p:nvSpPr>
            <p:cNvPr id="7" name="Right Arrow 6"/>
            <p:cNvSpPr/>
            <p:nvPr/>
          </p:nvSpPr>
          <p:spPr>
            <a:xfrm>
              <a:off x="2355850" y="2444570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ight Arrow 4"/>
            <p:cNvSpPr/>
            <p:nvPr/>
          </p:nvSpPr>
          <p:spPr>
            <a:xfrm>
              <a:off x="2355850" y="2550475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885836" y="3195444"/>
            <a:ext cx="11565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secret key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8" y="5316380"/>
            <a:ext cx="910854" cy="910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8661" y="5376304"/>
            <a:ext cx="913762" cy="913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25" y="5335709"/>
            <a:ext cx="864172" cy="1076786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342">
            <a:off x="7572436" y="5333606"/>
            <a:ext cx="275563" cy="1063441"/>
          </a:xfrm>
          <a:prstGeom prst="rect">
            <a:avLst/>
          </a:prstGeom>
        </p:spPr>
      </p:pic>
      <p:pic>
        <p:nvPicPr>
          <p:cNvPr id="2050" name="Picture 2" descr="https://www.4project.co.il/imgs/product_170_248_0x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2954124" y="5205168"/>
            <a:ext cx="1461118" cy="12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438400" y="365760"/>
            <a:ext cx="7303650" cy="365760"/>
            <a:chOff x="768096" y="685800"/>
            <a:chExt cx="8115300" cy="512064"/>
          </a:xfrm>
          <a:effectLst>
            <a:reflection stA="0" endPos="65000" dist="50800" dir="5400000" sy="-100000" algn="bl" rotWithShape="0"/>
          </a:effectLst>
        </p:grpSpPr>
        <p:sp>
          <p:nvSpPr>
            <p:cNvPr id="22" name="Rectangle: Rounded Corners 21"/>
            <p:cNvSpPr/>
            <p:nvPr/>
          </p:nvSpPr>
          <p:spPr>
            <a:xfrm>
              <a:off x="768096" y="685800"/>
              <a:ext cx="1234440" cy="51206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2144268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3520440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4896612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6272784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7648956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9" y="3023295"/>
            <a:ext cx="4724799" cy="2112263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83917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Power Analysis Attacks</a:t>
            </a:r>
            <a:br>
              <a:rPr lang="he-IL" sz="4800" dirty="0"/>
            </a:br>
            <a:r>
              <a:rPr lang="en-US" sz="3200" dirty="0"/>
              <a:t>Power Attack Procedure: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04554"/>
            <a:ext cx="10058400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hypothesis of the different currents according to different keys</a:t>
            </a:r>
          </a:p>
          <a:p>
            <a:pPr marL="0" indent="0">
              <a:buNone/>
            </a:pPr>
            <a:endParaRPr lang="en-US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b="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b="0" i="1" dirty="0">
              <a:latin typeface="Cambria Math" panose="02040503050406030204" pitchFamily="18" charset="0"/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8" y="3023295"/>
            <a:ext cx="4724799" cy="2112263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8" y="3023295"/>
            <a:ext cx="4724799" cy="2112263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84848" y="3908317"/>
                <a:ext cx="4216795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h𝑦𝑝𝑜𝑡h𝑒𝑠𝑖𝑠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𝐻𝑊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𝐻𝐷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848" y="3908317"/>
                <a:ext cx="4216795" cy="600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438400" y="365760"/>
            <a:ext cx="7303650" cy="365760"/>
            <a:chOff x="768096" y="685800"/>
            <a:chExt cx="8115300" cy="512064"/>
          </a:xfrm>
          <a:effectLst>
            <a:reflection stA="0" endPos="65000" dist="50800" dir="5400000" sy="-100000" algn="bl" rotWithShape="0"/>
          </a:effectLst>
        </p:grpSpPr>
        <p:sp>
          <p:nvSpPr>
            <p:cNvPr id="17" name="Rectangle: Rounded Corners 16"/>
            <p:cNvSpPr/>
            <p:nvPr/>
          </p:nvSpPr>
          <p:spPr>
            <a:xfrm>
              <a:off x="768096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2144268" y="685800"/>
              <a:ext cx="1234440" cy="51206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3520440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4896612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6272784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7648956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6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863" y="1145780"/>
            <a:ext cx="10058400" cy="4050792"/>
          </a:xfrm>
        </p:spPr>
        <p:txBody>
          <a:bodyPr/>
          <a:lstStyle/>
          <a:p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Calculate the correlation between the hypothesis current of each key and the measured current.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 hypothesis that yields the largest correlation is most likely of the correct key.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0788" r="43996"/>
          <a:stretch/>
        </p:blipFill>
        <p:spPr>
          <a:xfrm>
            <a:off x="1923307" y="4364908"/>
            <a:ext cx="3465073" cy="2221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9179"/>
          <a:stretch/>
        </p:blipFill>
        <p:spPr>
          <a:xfrm>
            <a:off x="1886557" y="2676291"/>
            <a:ext cx="6187124" cy="153116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61533" y="3774222"/>
            <a:ext cx="2257067" cy="251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284163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1963" indent="-231775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4213" indent="-22225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600" kern="12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9851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93876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30142" y="4277397"/>
            <a:ext cx="2231666" cy="655285"/>
            <a:chOff x="1388421" y="1985138"/>
            <a:chExt cx="2418786" cy="1902870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1388421" y="1985138"/>
              <a:ext cx="2418786" cy="897501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45660" rtl="0" fontAlgn="auto">
                <a:lnSpc>
                  <a:spcPct val="100000"/>
                </a:lnSpc>
                <a:spcAft>
                  <a:spcPts val="0"/>
                </a:spcAft>
                <a:buNone/>
                <a:defRPr/>
              </a:pPr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Hypothesis</a:t>
              </a:r>
              <a:r>
                <a:rPr lang="en-US" sz="18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285130" y="2781434"/>
              <a:ext cx="522077" cy="1106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H="1">
            <a:off x="6861534" y="4096304"/>
            <a:ext cx="485569" cy="28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6005" t="40788"/>
          <a:stretch/>
        </p:blipFill>
        <p:spPr>
          <a:xfrm>
            <a:off x="6162085" y="4364907"/>
            <a:ext cx="2722050" cy="22210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11501" y="5415287"/>
            <a:ext cx="1731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n-US" sz="18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ranking</a:t>
            </a:r>
          </a:p>
          <a:p>
            <a:pPr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(SNR)</a:t>
            </a:r>
            <a:endParaRPr lang="en-US" sz="18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46428" y="5415287"/>
            <a:ext cx="1165931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4" name="Freeform 27"/>
          <p:cNvSpPr/>
          <p:nvPr/>
        </p:nvSpPr>
        <p:spPr>
          <a:xfrm rot="10272121">
            <a:off x="6062460" y="4107920"/>
            <a:ext cx="497974" cy="479623"/>
          </a:xfrm>
          <a:custGeom>
            <a:avLst/>
            <a:gdLst>
              <a:gd name="connsiteX0" fmla="*/ 959780 w 959780"/>
              <a:gd name="connsiteY0" fmla="*/ 324464 h 324464"/>
              <a:gd name="connsiteX1" fmla="*/ 914400 w 959780"/>
              <a:gd name="connsiteY1" fmla="*/ 229167 h 324464"/>
              <a:gd name="connsiteX2" fmla="*/ 846331 w 959780"/>
              <a:gd name="connsiteY2" fmla="*/ 154291 h 324464"/>
              <a:gd name="connsiteX3" fmla="*/ 766917 w 959780"/>
              <a:gd name="connsiteY3" fmla="*/ 138408 h 324464"/>
              <a:gd name="connsiteX4" fmla="*/ 358500 w 959780"/>
              <a:gd name="connsiteY4" fmla="*/ 122525 h 324464"/>
              <a:gd name="connsiteX5" fmla="*/ 0 w 959780"/>
              <a:gd name="connsiteY5" fmla="*/ 0 h 324464"/>
              <a:gd name="connsiteX6" fmla="*/ 0 w 959780"/>
              <a:gd name="connsiteY6" fmla="*/ 0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780" h="324464">
                <a:moveTo>
                  <a:pt x="959780" y="324464"/>
                </a:moveTo>
                <a:cubicBezTo>
                  <a:pt x="946544" y="290996"/>
                  <a:pt x="933308" y="257529"/>
                  <a:pt x="914400" y="229167"/>
                </a:cubicBezTo>
                <a:cubicBezTo>
                  <a:pt x="895492" y="200805"/>
                  <a:pt x="870911" y="169417"/>
                  <a:pt x="846331" y="154291"/>
                </a:cubicBezTo>
                <a:cubicBezTo>
                  <a:pt x="821750" y="139164"/>
                  <a:pt x="848222" y="143702"/>
                  <a:pt x="766917" y="138408"/>
                </a:cubicBezTo>
                <a:cubicBezTo>
                  <a:pt x="685612" y="133114"/>
                  <a:pt x="486319" y="145593"/>
                  <a:pt x="358500" y="122525"/>
                </a:cubicBezTo>
                <a:cubicBezTo>
                  <a:pt x="230681" y="9945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algn="ctr" defTabSz="94566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7512" y="6553513"/>
            <a:ext cx="64008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15863" y="402321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Power Attack Procedure:</a:t>
            </a:r>
            <a:endParaRPr lang="en-US" sz="4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438400" y="365760"/>
            <a:ext cx="7303650" cy="365760"/>
            <a:chOff x="768096" y="685800"/>
            <a:chExt cx="8115300" cy="512064"/>
          </a:xfrm>
          <a:effectLst>
            <a:reflection stA="0" endPos="65000" dist="50800" dir="5400000" sy="-100000" algn="bl" rotWithShape="0"/>
          </a:effectLst>
        </p:grpSpPr>
        <p:sp>
          <p:nvSpPr>
            <p:cNvPr id="32" name="Rectangle: Rounded Corners 31"/>
            <p:cNvSpPr/>
            <p:nvPr/>
          </p:nvSpPr>
          <p:spPr>
            <a:xfrm>
              <a:off x="768096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2144268" y="685800"/>
              <a:ext cx="1234440" cy="51206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3520440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4896612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6272784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7648956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</p:grpSp>
      <p:sp>
        <p:nvSpPr>
          <p:cNvPr id="38" name="Slide Number Placeholder 13"/>
          <p:cNvSpPr txBox="1">
            <a:spLocks/>
          </p:cNvSpPr>
          <p:nvPr/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3152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1248" y="2106421"/>
            <a:ext cx="10058400" cy="451713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Objective:</a:t>
            </a:r>
          </a:p>
          <a:p>
            <a:pPr lvl="1"/>
            <a:r>
              <a:rPr lang="en-US" sz="2000" dirty="0"/>
              <a:t>Finding ways to </a:t>
            </a:r>
            <a:r>
              <a:rPr lang="en-US" sz="2000" b="1" dirty="0">
                <a:solidFill>
                  <a:srgbClr val="C00000"/>
                </a:solidFill>
              </a:rPr>
              <a:t>reduce</a:t>
            </a:r>
            <a:r>
              <a:rPr lang="en-US" sz="2000" dirty="0"/>
              <a:t> the information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that leaks </a:t>
            </a:r>
            <a:r>
              <a:rPr lang="en-US" sz="2000" dirty="0"/>
              <a:t>from the combinational part.</a:t>
            </a:r>
          </a:p>
          <a:p>
            <a:pPr lvl="1"/>
            <a:r>
              <a:rPr lang="en-US" sz="2000" dirty="0"/>
              <a:t>To explore if it is feasible to attack internal nodes? Under which parameters?</a:t>
            </a:r>
          </a:p>
          <a:p>
            <a:r>
              <a:rPr lang="en-US" sz="2200" dirty="0"/>
              <a:t>Parameters to examine:</a:t>
            </a:r>
          </a:p>
          <a:p>
            <a:pPr lvl="1"/>
            <a:r>
              <a:rPr lang="en-US" sz="2000" dirty="0"/>
              <a:t>Fan-out </a:t>
            </a:r>
          </a:p>
          <a:p>
            <a:pPr lvl="1"/>
            <a:r>
              <a:rPr lang="en-US" sz="2000" dirty="0"/>
              <a:t>Symmetric / Asymmetric design</a:t>
            </a:r>
          </a:p>
          <a:p>
            <a:pPr lvl="1"/>
            <a:r>
              <a:rPr lang="en-US" sz="2000" dirty="0"/>
              <a:t>Logic Structure</a:t>
            </a:r>
          </a:p>
          <a:p>
            <a:pPr lvl="1"/>
            <a:r>
              <a:rPr lang="en-US" sz="2000" dirty="0"/>
              <a:t>Noise – Dependent / Independent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707954"/>
              </p:ext>
            </p:extLst>
          </p:nvPr>
        </p:nvGraphicFramePr>
        <p:xfrm>
          <a:off x="3701752" y="2161389"/>
          <a:ext cx="4794592" cy="245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Visio" r:id="rId4" imgW="4427103" imgH="2251234" progId="Visio.Drawing.11">
                  <p:embed/>
                </p:oleObj>
              </mc:Choice>
              <mc:Fallback>
                <p:oleObj name="Visio" r:id="rId4" imgW="4427103" imgH="2251234" progId="Visio.Drawing.11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752" y="2161389"/>
                        <a:ext cx="4794592" cy="2454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7735824" y="2238389"/>
            <a:ext cx="292608" cy="448757"/>
          </a:xfrm>
          <a:prstGeom prst="straightConnector1">
            <a:avLst/>
          </a:prstGeom>
          <a:ln w="38100">
            <a:solidFill>
              <a:srgbClr val="B03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46320" y="2238389"/>
            <a:ext cx="1322468" cy="448757"/>
          </a:xfrm>
          <a:prstGeom prst="straightConnector1">
            <a:avLst/>
          </a:prstGeom>
          <a:ln w="38100">
            <a:solidFill>
              <a:srgbClr val="B030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3356" y="1792444"/>
            <a:ext cx="421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Where most research is focused </a:t>
            </a:r>
          </a:p>
          <a:p>
            <a:pPr algn="ctr"/>
            <a:r>
              <a:rPr lang="en-US" sz="1600" dirty="0"/>
              <a:t>(known crypto architecture)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4686" y="1904630"/>
            <a:ext cx="30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What we are researching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438400" y="365760"/>
            <a:ext cx="7303650" cy="365760"/>
            <a:chOff x="768096" y="685800"/>
            <a:chExt cx="8115300" cy="512064"/>
          </a:xfrm>
          <a:effectLst>
            <a:reflection stA="0" endPos="65000" dist="50800" dir="5400000" sy="-100000" algn="bl" rotWithShape="0"/>
          </a:effectLst>
        </p:grpSpPr>
        <p:sp>
          <p:nvSpPr>
            <p:cNvPr id="19" name="Rectangle: Rounded Corners 18"/>
            <p:cNvSpPr/>
            <p:nvPr/>
          </p:nvSpPr>
          <p:spPr>
            <a:xfrm>
              <a:off x="768096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2144268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3520440" y="685800"/>
              <a:ext cx="1234440" cy="51206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4896612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6272784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7648956" y="685800"/>
              <a:ext cx="1234440" cy="51206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28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207008" y="731520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en-US" altLang="he-IL" sz="4800" dirty="0"/>
              <a:t>Small Scale Model</a:t>
            </a:r>
            <a:endParaRPr lang="he-I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01" y="2783603"/>
            <a:ext cx="5533083" cy="4050792"/>
          </a:xfrm>
        </p:spPr>
        <p:txBody>
          <a:bodyPr/>
          <a:lstStyle/>
          <a:p>
            <a:r>
              <a:rPr lang="en-US" dirty="0"/>
              <a:t>A simple module was designed in order to illustrate specific physical-phenomena-related trends we believe exist.</a:t>
            </a:r>
          </a:p>
          <a:p>
            <a:r>
              <a:rPr lang="en-US" dirty="0"/>
              <a:t>Additional circuitry was added to assure the attack is that of an inner node.</a:t>
            </a:r>
          </a:p>
          <a:p>
            <a:endParaRPr lang="he-IL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30540"/>
              </p:ext>
            </p:extLst>
          </p:nvPr>
        </p:nvGraphicFramePr>
        <p:xfrm>
          <a:off x="6369304" y="2199831"/>
          <a:ext cx="6137275" cy="418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7" name="Visio" r:id="rId4" imgW="10780210" imgH="7788020" progId="Visio.Drawing.11">
                  <p:embed/>
                </p:oleObj>
              </mc:Choice>
              <mc:Fallback>
                <p:oleObj name="Visio" r:id="rId4" imgW="10780210" imgH="778802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304" y="2199831"/>
                        <a:ext cx="6137275" cy="418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85908"/>
              </p:ext>
            </p:extLst>
          </p:nvPr>
        </p:nvGraphicFramePr>
        <p:xfrm>
          <a:off x="6372225" y="2203196"/>
          <a:ext cx="6138863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8" name="Visio" r:id="rId6" imgW="10780210" imgH="7788020" progId="Visio.Drawing.11">
                  <p:embed/>
                </p:oleObj>
              </mc:Choice>
              <mc:Fallback>
                <p:oleObj name="Visio" r:id="rId6" imgW="10780210" imgH="778802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203196"/>
                        <a:ext cx="6138863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491142"/>
              </p:ext>
            </p:extLst>
          </p:nvPr>
        </p:nvGraphicFramePr>
        <p:xfrm>
          <a:off x="6373849" y="2202407"/>
          <a:ext cx="6137275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9" name="Visio" r:id="rId8" imgW="10780210" imgH="7788020" progId="Visio.Drawing.11">
                  <p:embed/>
                </p:oleObj>
              </mc:Choice>
              <mc:Fallback>
                <p:oleObj name="Visio" r:id="rId8" imgW="10780210" imgH="778802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49" y="2202407"/>
                        <a:ext cx="6137275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25752" y="365760"/>
            <a:ext cx="8542183" cy="623852"/>
            <a:chOff x="2541896" y="4528737"/>
            <a:chExt cx="8542183" cy="623852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2541896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3780430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5018965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6257499" y="4786829"/>
              <a:ext cx="1110978" cy="3657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Small Scale</a:t>
              </a:r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8734567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9973101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7496033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Real Life</a:t>
              </a:r>
            </a:p>
          </p:txBody>
        </p:sp>
        <p:sp>
          <p:nvSpPr>
            <p:cNvPr id="28" name="Rectangle: Rounded Corners 27"/>
            <p:cNvSpPr/>
            <p:nvPr/>
          </p:nvSpPr>
          <p:spPr>
            <a:xfrm>
              <a:off x="6257499" y="4528737"/>
              <a:ext cx="2349512" cy="195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5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731520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en-US" altLang="he-IL" sz="4800" dirty="0"/>
              <a:t>Fan-Out</a:t>
            </a:r>
            <a:endParaRPr lang="he-I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dirty="0"/>
              <a:t>Larger load capacitance -&gt; energy increase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dirty="0"/>
              <a:t>The capacitance is simplified to be linear with the fan-out.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8800" y="3452784"/>
                <a:ext cx="298704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𝑙𝑜𝑎𝑑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𝑉𝑑𝑑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452784"/>
                <a:ext cx="2987040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8063" y="5155775"/>
                <a:ext cx="3430331" cy="464823"/>
              </a:xfrm>
              <a:prstGeom prst="rect">
                <a:avLst/>
              </a:prstGeom>
            </p:spPr>
            <p:txBody>
              <a:bodyPr wrap="none" lIns="94568" tIns="47284" rIns="94568" bIns="47284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/>
                        </a:rPr>
                        <m:t>𝐸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i="1" dirty="0">
                          <a:latin typeface="Cambria Math"/>
                          <a:ea typeface="Cambria Math" panose="02040503050406030204" pitchFamily="18" charset="0"/>
                        </a:rPr>
                        <m:t>𝐹𝑂</m:t>
                      </m:r>
                      <m:r>
                        <a:rPr lang="en-US" sz="2400" i="1" dirty="0">
                          <a:latin typeface="Cambria Math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𝑖𝑛𝑣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  <a:ea typeface="Cambria Math" panose="02040503050406030204" pitchFamily="18" charset="0"/>
                        </a:rPr>
                        <m:t>𝑉𝑑𝑑</m:t>
                      </m:r>
                      <m:r>
                        <a:rPr lang="en-US" sz="2400" i="1" baseline="30000" dirty="0"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63" y="5155775"/>
                <a:ext cx="3430331" cy="464823"/>
              </a:xfrm>
              <a:prstGeom prst="rect">
                <a:avLst/>
              </a:prstGeom>
              <a:blipFill>
                <a:blip r:embed="rId4"/>
                <a:stretch>
                  <a:fillRect t="-10526" r="-302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9082" y="4146804"/>
                <a:ext cx="3358354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 baseline="-25000" dirty="0" err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𝑙𝑜𝑎𝑑</m:t>
                      </m:r>
                      <m:r>
                        <a:rPr lang="en-US" i="1" baseline="-25000" dirty="0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𝐹𝑂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 dirty="0" err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i="1" baseline="-25000" dirty="0" err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𝑖𝑛𝑣</m:t>
                      </m:r>
                    </m:oMath>
                  </m:oMathPara>
                </a14:m>
                <a:endParaRPr lang="he-IL" i="1" baseline="-25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82" y="4146804"/>
                <a:ext cx="3358354" cy="362984"/>
              </a:xfrm>
              <a:prstGeom prst="rect">
                <a:avLst/>
              </a:prstGeom>
              <a:blipFill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U:\project2016\Results\graphs for book\snr vs fanout basic - good results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3937" r="4953" b="37468"/>
          <a:stretch/>
        </p:blipFill>
        <p:spPr bwMode="auto">
          <a:xfrm>
            <a:off x="6096000" y="3027861"/>
            <a:ext cx="4767072" cy="3372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 rot="20024557">
            <a:off x="7438709" y="4718960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Increased PA sensitivity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825752" y="365760"/>
            <a:ext cx="8542183" cy="623852"/>
            <a:chOff x="2541896" y="4528737"/>
            <a:chExt cx="8542183" cy="623852"/>
          </a:xfrm>
        </p:grpSpPr>
        <p:sp>
          <p:nvSpPr>
            <p:cNvPr id="22" name="Rectangle: Rounded Corners 21"/>
            <p:cNvSpPr/>
            <p:nvPr/>
          </p:nvSpPr>
          <p:spPr>
            <a:xfrm>
              <a:off x="2541896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3780430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5018965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6257499" y="4786829"/>
              <a:ext cx="1110978" cy="3657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Small Scale</a:t>
              </a: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8734567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9973101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  <p:sp>
          <p:nvSpPr>
            <p:cNvPr id="28" name="Rectangle: Rounded Corners 27"/>
            <p:cNvSpPr/>
            <p:nvPr/>
          </p:nvSpPr>
          <p:spPr>
            <a:xfrm>
              <a:off x="7496033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Real Life</a:t>
              </a:r>
            </a:p>
          </p:txBody>
        </p:sp>
        <p:sp>
          <p:nvSpPr>
            <p:cNvPr id="29" name="Rectangle: Rounded Corners 28"/>
            <p:cNvSpPr/>
            <p:nvPr/>
          </p:nvSpPr>
          <p:spPr>
            <a:xfrm>
              <a:off x="6257499" y="4528737"/>
              <a:ext cx="2349512" cy="195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1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6299" y="1833344"/>
            <a:ext cx="10754025" cy="19902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Symmetric design </a:t>
            </a:r>
            <a:r>
              <a:rPr lang="en-US" dirty="0"/>
              <a:t>- delay balanced through all-paths.</a:t>
            </a:r>
          </a:p>
          <a:p>
            <a:pPr marL="457200" indent="-457200" algn="just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Asymmetric design </a:t>
            </a:r>
            <a:r>
              <a:rPr lang="en-US" dirty="0"/>
              <a:t>- different delays on different paths. </a:t>
            </a:r>
          </a:p>
          <a:p>
            <a:pPr marL="457200" indent="-457200" algn="just"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An attack succeeds when different computations leak information at the same time. </a:t>
            </a:r>
          </a:p>
          <a:p>
            <a:pPr marL="285750" indent="-285750" algn="just"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   As the asymmetry increases it is harder to capture such samples.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76" y="4091412"/>
            <a:ext cx="2892724" cy="19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4091412"/>
            <a:ext cx="2892724" cy="19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07938" y="726988"/>
            <a:ext cx="10058400" cy="1609344"/>
          </a:xfrm>
        </p:spPr>
        <p:txBody>
          <a:bodyPr anchor="ctr">
            <a:noAutofit/>
          </a:bodyPr>
          <a:lstStyle/>
          <a:p>
            <a:pPr algn="ctr"/>
            <a:r>
              <a:rPr lang="en-US" altLang="he-IL" sz="4800" dirty="0"/>
              <a:t>Asymmetry</a:t>
            </a:r>
            <a:endParaRPr lang="he-IL" sz="4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594625"/>
              </p:ext>
            </p:extLst>
          </p:nvPr>
        </p:nvGraphicFramePr>
        <p:xfrm>
          <a:off x="579277" y="3770330"/>
          <a:ext cx="4015248" cy="248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Visio" r:id="rId7" imgW="10780210" imgH="7073927" progId="Visio.Drawing.11">
                  <p:embed/>
                </p:oleObj>
              </mc:Choice>
              <mc:Fallback>
                <p:oleObj name="Visio" r:id="rId7" imgW="10780210" imgH="707392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7" y="3770330"/>
                        <a:ext cx="4015248" cy="2488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65019" y="5871411"/>
            <a:ext cx="2088682" cy="59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96017" y="5870658"/>
            <a:ext cx="2088682" cy="59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825752" y="365760"/>
            <a:ext cx="8542183" cy="623852"/>
            <a:chOff x="2541896" y="4528737"/>
            <a:chExt cx="8542183" cy="623852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541896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Motivation</a:t>
              </a: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3780430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Background</a:t>
              </a: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5018965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Project Objective</a:t>
              </a: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6257499" y="4786829"/>
              <a:ext cx="1110978" cy="3657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Small Scale</a:t>
              </a:r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8734567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Further Research</a:t>
              </a:r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9973101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Conclusions</a:t>
              </a:r>
            </a:p>
          </p:txBody>
        </p:sp>
        <p:sp>
          <p:nvSpPr>
            <p:cNvPr id="43" name="Rectangle: Rounded Corners 42"/>
            <p:cNvSpPr/>
            <p:nvPr/>
          </p:nvSpPr>
          <p:spPr>
            <a:xfrm>
              <a:off x="7496033" y="4786829"/>
              <a:ext cx="1110978" cy="365760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  <a:ln>
              <a:solidFill>
                <a:schemeClr val="accent1">
                  <a:shade val="5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Real Life</a:t>
              </a:r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6257499" y="4528737"/>
              <a:ext cx="2349512" cy="1958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910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3448</TotalTime>
  <Words>778</Words>
  <Application>Microsoft Office PowerPoint</Application>
  <PresentationFormat>Widescreen</PresentationFormat>
  <Paragraphs>308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Cambria Math</vt:lpstr>
      <vt:lpstr>Candara</vt:lpstr>
      <vt:lpstr>David</vt:lpstr>
      <vt:lpstr>Rockwell</vt:lpstr>
      <vt:lpstr>Rockwell Condensed</vt:lpstr>
      <vt:lpstr>Rockwell Extra Bold</vt:lpstr>
      <vt:lpstr>STKaiti</vt:lpstr>
      <vt:lpstr>Tahoma</vt:lpstr>
      <vt:lpstr>Times New Roman</vt:lpstr>
      <vt:lpstr>Wingdings</vt:lpstr>
      <vt:lpstr>Wood Type</vt:lpstr>
      <vt:lpstr>Visio</vt:lpstr>
      <vt:lpstr>On The Feasibility of Internal-Nodes Power Analysis</vt:lpstr>
      <vt:lpstr>Outline</vt:lpstr>
      <vt:lpstr>Motivation</vt:lpstr>
      <vt:lpstr>Power Analysis Attacks Power Attack Procedure:</vt:lpstr>
      <vt:lpstr>Power Attack Procedure:</vt:lpstr>
      <vt:lpstr>Objectives</vt:lpstr>
      <vt:lpstr>Small Scale Model</vt:lpstr>
      <vt:lpstr>Fan-Out</vt:lpstr>
      <vt:lpstr>Asymmetry</vt:lpstr>
      <vt:lpstr>PowerPoint Presentation</vt:lpstr>
      <vt:lpstr>PowerPoint Presentation</vt:lpstr>
      <vt:lpstr>Current Components</vt:lpstr>
      <vt:lpstr>Current Components</vt:lpstr>
      <vt:lpstr>Attackability</vt:lpstr>
      <vt:lpstr>Cost of Fan-Out</vt:lpstr>
      <vt:lpstr>Data dependent currents</vt:lpstr>
      <vt:lpstr>Future Research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Feasibility of Internal-Nodes Power Analysis</dc:title>
  <dc:creator>reut caspi</dc:creator>
  <cp:lastModifiedBy>reut caspi</cp:lastModifiedBy>
  <cp:revision>143</cp:revision>
  <dcterms:created xsi:type="dcterms:W3CDTF">2016-08-18T12:52:52Z</dcterms:created>
  <dcterms:modified xsi:type="dcterms:W3CDTF">2016-09-18T08:51:25Z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