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3" r:id="rId4"/>
    <p:sldId id="274" r:id="rId5"/>
    <p:sldId id="277" r:id="rId6"/>
    <p:sldId id="273" r:id="rId7"/>
    <p:sldId id="278" r:id="rId8"/>
    <p:sldId id="275" r:id="rId9"/>
    <p:sldId id="266" r:id="rId10"/>
    <p:sldId id="267" r:id="rId11"/>
    <p:sldId id="268" r:id="rId12"/>
    <p:sldId id="276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AA31CF-79BA-43C8-981F-10419A1527C4}">
          <p14:sldIdLst>
            <p14:sldId id="256"/>
            <p14:sldId id="262"/>
            <p14:sldId id="263"/>
            <p14:sldId id="274"/>
            <p14:sldId id="277"/>
            <p14:sldId id="273"/>
            <p14:sldId id="278"/>
            <p14:sldId id="275"/>
            <p14:sldId id="266"/>
            <p14:sldId id="267"/>
          </p14:sldIdLst>
        </p14:section>
        <p14:section name="Untitled Section" id="{C60DFD38-4891-4910-A503-C8028287485A}">
          <p14:sldIdLst>
            <p14:sldId id="26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2" autoAdjust="0"/>
    <p:restoredTop sz="94237" autoAdjust="0"/>
  </p:normalViewPr>
  <p:slideViewPr>
    <p:cSldViewPr snapToGrid="0">
      <p:cViewPr varScale="1">
        <p:scale>
          <a:sx n="106" d="100"/>
          <a:sy n="106" d="100"/>
        </p:scale>
        <p:origin x="10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D924F-880E-467A-8D58-C2D6AB8AD165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14147-EB72-4C69-882E-1887650DC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075" indent="-396875" algn="l" rtl="0">
              <a:buFontTx/>
              <a:buChar char="-"/>
            </a:pPr>
            <a:r>
              <a:rPr lang="en-US" sz="1200" dirty="0" smtClean="0"/>
              <a:t>Local network security today relay on a Firewall connected at the entrance of a network which inspect every packet pass through it.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Security in networks based on the assumption that once a computer is inside my personal network (“physically connected”)  it is less dangerous to it.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Therefore, most of private networks today are vulnerable from “inside”.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We will use this vulnerability, by opening a “back door” to a network which will act like a host in the network while actually pass back and forward packets from another network.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By doing so, We have straight access through an unauthorized gate to any computer in a private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4147-EB72-4C69-882E-1887650DC7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4147-EB72-4C69-882E-1887650DC7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4075" indent="-396875" algn="l" rtl="0">
              <a:buFontTx/>
              <a:buChar char="-"/>
            </a:pPr>
            <a:r>
              <a:rPr lang="en-US" sz="1200" dirty="0" smtClean="0"/>
              <a:t>Local network security today relay on a Firewall connected at the entrance of a network which inspect every packet pass through it.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Security in networks based on the assumption that once a computer is inside my personal network (“physically connected”)  it is less dangerous to it.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Therefore, most of private networks today are vulnerable from “inside”.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We will use this vulnerability, by opening a “back door” to a network which will act like a host in the network while actually pass back and forward packets from another network.</a:t>
            </a:r>
          </a:p>
          <a:p>
            <a:pPr marL="854075" indent="-396875" algn="l" rtl="0">
              <a:buFontTx/>
              <a:buChar char="-"/>
            </a:pPr>
            <a:r>
              <a:rPr lang="en-US" sz="1200" dirty="0" smtClean="0"/>
              <a:t>By doing so, We have straight access through an unauthorized gate to any computer in a private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4147-EB72-4C69-882E-1887650DC7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algn="l" rtl="0">
              <a:buFontTx/>
              <a:buChar char="-"/>
            </a:pPr>
            <a:r>
              <a:rPr lang="en-US" sz="2400" b="1" dirty="0" smtClean="0"/>
              <a:t>NAT</a:t>
            </a:r>
            <a:r>
              <a:rPr lang="en-US" sz="2400" dirty="0" smtClean="0"/>
              <a:t> – Network Address Translation which changes IP &amp; ports for expending availability of IP addresses.</a:t>
            </a:r>
          </a:p>
          <a:p>
            <a:pPr marL="800100" lvl="1" indent="-342900" algn="l" rtl="0">
              <a:buFontTx/>
              <a:buChar char="-"/>
            </a:pPr>
            <a:r>
              <a:rPr lang="en-US" sz="2400" b="1" dirty="0" smtClean="0"/>
              <a:t>Port forwarding </a:t>
            </a:r>
            <a:r>
              <a:rPr lang="en-US" sz="2400" dirty="0" smtClean="0"/>
              <a:t>– Protocol in use in routing for moving packet to a pc according to the port assign to it.</a:t>
            </a:r>
          </a:p>
          <a:p>
            <a:pPr marL="800100" lvl="1" indent="-342900" algn="l" rtl="0">
              <a:buFontTx/>
              <a:buChar char="-"/>
            </a:pPr>
            <a:r>
              <a:rPr lang="en-US" sz="2400" b="1" dirty="0" smtClean="0"/>
              <a:t>VPN</a:t>
            </a:r>
            <a:r>
              <a:rPr lang="en-US" sz="2400" dirty="0" smtClean="0"/>
              <a:t> -  Virtual private network which connect a pc to a private network even if its not locally there.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4147-EB72-4C69-882E-1887650DC7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 rtl="0">
              <a:buFontTx/>
              <a:buChar char="-"/>
            </a:pPr>
            <a:r>
              <a:rPr lang="en-US" b="1" dirty="0" smtClean="0"/>
              <a:t>Linux Kernel Networking </a:t>
            </a:r>
            <a:r>
              <a:rPr lang="en-US" dirty="0" smtClean="0"/>
              <a:t>– Linux, in its basic networking capabilities, allows user working with sessions only ( layer 4-7 OSI module). To modify layer 1-3, we need to deeply understand Linux networking kernel structure and alter it according to our project.</a:t>
            </a:r>
          </a:p>
          <a:p>
            <a:pPr marL="342900" indent="-342900" algn="l" rtl="0">
              <a:buFontTx/>
              <a:buChar char="-"/>
            </a:pPr>
            <a:r>
              <a:rPr lang="en-US" dirty="0" smtClean="0"/>
              <a:t>Programming – Our code should work with a correspondence to Linux kernel. We have to implement a whole header and do not disturb to Linux kernel stack, while implementing GUI, Remote access and using DB.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14147-EB72-4C69-882E-1887650DC7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383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33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634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03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7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05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01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148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048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402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385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A167-61CE-4A71-8836-360F9D5C47A5}" type="datetimeFigureOut">
              <a:rPr lang="he-IL" smtClean="0"/>
              <a:t>י"ז/אלול/תשע"ו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9823-3ADC-401F-9B25-A04B7F1019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340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457" y="3319536"/>
            <a:ext cx="6858000" cy="7315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Network Labs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Remote Network Agent</a:t>
            </a:r>
            <a:endParaRPr lang="he-I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331664"/>
            <a:ext cx="6858000" cy="1241822"/>
          </a:xfrm>
        </p:spPr>
        <p:txBody>
          <a:bodyPr>
            <a:normAutofit/>
          </a:bodyPr>
          <a:lstStyle/>
          <a:p>
            <a:pPr rtl="0"/>
            <a:r>
              <a:rPr lang="en-US" sz="2400" b="1" dirty="0"/>
              <a:t>Asaf Avisar</a:t>
            </a:r>
          </a:p>
          <a:p>
            <a:pPr rtl="0"/>
            <a:r>
              <a:rPr lang="en-US" sz="2400" b="1" dirty="0"/>
              <a:t>Evyatar  Shalev</a:t>
            </a:r>
          </a:p>
        </p:txBody>
      </p:sp>
      <p:pic>
        <p:nvPicPr>
          <p:cNvPr id="2050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9" y="5186836"/>
            <a:ext cx="738728" cy="6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Oval 54"/>
          <p:cNvSpPr/>
          <p:nvPr/>
        </p:nvSpPr>
        <p:spPr>
          <a:xfrm>
            <a:off x="533612" y="5083493"/>
            <a:ext cx="1091312" cy="925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Local network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2" y="6051419"/>
            <a:ext cx="400050" cy="392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868" y="5083493"/>
            <a:ext cx="1813583" cy="84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97" y="3862952"/>
            <a:ext cx="1315340" cy="1220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227" y="2977235"/>
            <a:ext cx="1234802" cy="80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4623" y="2616404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Operator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3139" y="4878769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Agent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624924" y="5637510"/>
            <a:ext cx="2147758" cy="115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86174" y="5698037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Eth0</a:t>
            </a:r>
          </a:p>
        </p:txBody>
      </p:sp>
      <p:sp>
        <p:nvSpPr>
          <p:cNvPr id="11" name="Arc 10"/>
          <p:cNvSpPr/>
          <p:nvPr/>
        </p:nvSpPr>
        <p:spPr>
          <a:xfrm rot="2912321">
            <a:off x="3750853" y="4733811"/>
            <a:ext cx="1528718" cy="129281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Arc 45"/>
          <p:cNvSpPr/>
          <p:nvPr/>
        </p:nvSpPr>
        <p:spPr>
          <a:xfrm rot="2912321">
            <a:off x="3876038" y="4728368"/>
            <a:ext cx="1528718" cy="1292816"/>
          </a:xfrm>
          <a:prstGeom prst="arc">
            <a:avLst/>
          </a:prstGeom>
          <a:ln w="38100">
            <a:solidFill>
              <a:srgbClr val="FF0000">
                <a:alpha val="66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Arc 46"/>
          <p:cNvSpPr/>
          <p:nvPr/>
        </p:nvSpPr>
        <p:spPr>
          <a:xfrm rot="2912321">
            <a:off x="4028440" y="4717484"/>
            <a:ext cx="1528718" cy="1292816"/>
          </a:xfrm>
          <a:prstGeom prst="arc">
            <a:avLst/>
          </a:prstGeom>
          <a:ln w="38100">
            <a:solidFill>
              <a:srgbClr val="FF0000">
                <a:alpha val="4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Arc 47"/>
          <p:cNvSpPr/>
          <p:nvPr/>
        </p:nvSpPr>
        <p:spPr>
          <a:xfrm rot="2912321">
            <a:off x="4159067" y="4717484"/>
            <a:ext cx="1528718" cy="1292816"/>
          </a:xfrm>
          <a:prstGeom prst="arc">
            <a:avLst/>
          </a:prstGeom>
          <a:ln w="38100">
            <a:solidFill>
              <a:srgbClr val="FF0000">
                <a:alpha val="18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/>
          <p:cNvSpPr txBox="1"/>
          <p:nvPr/>
        </p:nvSpPr>
        <p:spPr>
          <a:xfrm>
            <a:off x="4023958" y="5774419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Cell0</a:t>
            </a:r>
          </a:p>
        </p:txBody>
      </p:sp>
      <p:sp>
        <p:nvSpPr>
          <p:cNvPr id="50" name="Arc 49"/>
          <p:cNvSpPr/>
          <p:nvPr/>
        </p:nvSpPr>
        <p:spPr>
          <a:xfrm rot="13978749">
            <a:off x="6407270" y="4885403"/>
            <a:ext cx="1528718" cy="129281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Arc 50"/>
          <p:cNvSpPr/>
          <p:nvPr/>
        </p:nvSpPr>
        <p:spPr>
          <a:xfrm rot="13978749">
            <a:off x="6532456" y="4879960"/>
            <a:ext cx="1528718" cy="1292816"/>
          </a:xfrm>
          <a:prstGeom prst="arc">
            <a:avLst/>
          </a:prstGeom>
          <a:ln w="38100">
            <a:solidFill>
              <a:srgbClr val="FF0000">
                <a:alpha val="66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Arc 51"/>
          <p:cNvSpPr/>
          <p:nvPr/>
        </p:nvSpPr>
        <p:spPr>
          <a:xfrm rot="13978749">
            <a:off x="6684857" y="4869076"/>
            <a:ext cx="1528718" cy="1292816"/>
          </a:xfrm>
          <a:prstGeom prst="arc">
            <a:avLst/>
          </a:prstGeom>
          <a:ln w="38100">
            <a:solidFill>
              <a:srgbClr val="FF0000">
                <a:alpha val="4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Arc 52"/>
          <p:cNvSpPr/>
          <p:nvPr/>
        </p:nvSpPr>
        <p:spPr>
          <a:xfrm rot="13978749">
            <a:off x="6815485" y="4869076"/>
            <a:ext cx="1528718" cy="1292816"/>
          </a:xfrm>
          <a:prstGeom prst="arc">
            <a:avLst/>
          </a:prstGeom>
          <a:ln w="38100">
            <a:solidFill>
              <a:srgbClr val="FF0000">
                <a:alpha val="18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/>
          <p:cNvGrpSpPr/>
          <p:nvPr/>
        </p:nvGrpSpPr>
        <p:grpSpPr>
          <a:xfrm>
            <a:off x="4834549" y="5219364"/>
            <a:ext cx="1972372" cy="415498"/>
            <a:chOff x="9562171" y="3441938"/>
            <a:chExt cx="2629829" cy="553997"/>
          </a:xfrm>
        </p:grpSpPr>
        <p:pic>
          <p:nvPicPr>
            <p:cNvPr id="54" name="Picture 14" descr="http://www.clker.com/cliparts/X/n/S/B/0/y/red-envelope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171" y="3497757"/>
              <a:ext cx="593967" cy="38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0100296" y="3441938"/>
              <a:ext cx="2091704" cy="553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050" b="1" dirty="0" err="1"/>
                <a:t>Dst</a:t>
              </a:r>
              <a:r>
                <a:rPr lang="en-US" sz="1050" b="1" dirty="0"/>
                <a:t>: </a:t>
              </a:r>
              <a:r>
                <a:rPr lang="en-US" sz="1050" b="1" dirty="0">
                  <a:solidFill>
                    <a:srgbClr val="FF0000"/>
                  </a:solidFill>
                </a:rPr>
                <a:t>VICTIM1 </a:t>
              </a:r>
              <a:r>
                <a:rPr lang="en-US" sz="1050" b="1" dirty="0"/>
                <a:t>P:</a:t>
              </a:r>
              <a:r>
                <a:rPr lang="en-US" sz="1050" b="1" dirty="0">
                  <a:solidFill>
                    <a:srgbClr val="FF0000"/>
                  </a:solidFill>
                </a:rPr>
                <a:t> 80</a:t>
              </a:r>
            </a:p>
            <a:p>
              <a:pPr algn="l" rtl="0"/>
              <a:r>
                <a:rPr lang="en-US" sz="1050" b="1" dirty="0"/>
                <a:t>Source: </a:t>
              </a:r>
              <a:r>
                <a:rPr lang="en-US" sz="1050" b="1" dirty="0">
                  <a:solidFill>
                    <a:srgbClr val="FF0000"/>
                  </a:solidFill>
                </a:rPr>
                <a:t>Agent</a:t>
              </a:r>
              <a:endParaRPr lang="he-IL" sz="105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71836"/>
              </p:ext>
            </p:extLst>
          </p:nvPr>
        </p:nvGraphicFramePr>
        <p:xfrm>
          <a:off x="3084981" y="3108935"/>
          <a:ext cx="2545929" cy="1259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48643"/>
                <a:gridCol w="848643"/>
                <a:gridCol w="848643"/>
              </a:tblGrid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outside 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Port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Inside </a:t>
                      </a:r>
                      <a:r>
                        <a:rPr lang="en-US" sz="1100" dirty="0" err="1" smtClean="0"/>
                        <a:t>dest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ip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Inside </a:t>
                      </a:r>
                      <a:r>
                        <a:rPr lang="en-US" sz="1100" dirty="0" err="1" smtClean="0"/>
                        <a:t>dest</a:t>
                      </a:r>
                      <a:r>
                        <a:rPr lang="en-US" sz="1100" dirty="0" smtClean="0"/>
                        <a:t> port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10000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Victim</a:t>
                      </a:r>
                      <a:r>
                        <a:rPr lang="en-US" sz="1100" baseline="0" dirty="0" smtClean="0"/>
                        <a:t>1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80(http)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20000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Victim1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21(ftp)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0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30000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Victim2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21(ftp)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6123926"/>
            <a:ext cx="998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 smtClean="0"/>
          </a:p>
          <a:p>
            <a:r>
              <a:rPr lang="en-US" sz="1350" b="1" dirty="0" smtClean="0"/>
              <a:t>victim1</a:t>
            </a:r>
            <a:endParaRPr lang="en-US" sz="1350" b="1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11997" y="5873274"/>
            <a:ext cx="281434" cy="228173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25438" y="2885246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350" b="1" dirty="0"/>
              <a:t>Agent DB</a:t>
            </a:r>
          </a:p>
        </p:txBody>
      </p:sp>
      <p:cxnSp>
        <p:nvCxnSpPr>
          <p:cNvPr id="8" name="Straight Connector 7"/>
          <p:cNvCxnSpPr>
            <a:endCxn id="34" idx="2"/>
          </p:cNvCxnSpPr>
          <p:nvPr/>
        </p:nvCxnSpPr>
        <p:spPr>
          <a:xfrm>
            <a:off x="3241141" y="4516001"/>
            <a:ext cx="791258" cy="66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476112" y="4473222"/>
            <a:ext cx="722153" cy="697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03667" y="3440822"/>
            <a:ext cx="2757874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TextBox 56"/>
          <p:cNvSpPr txBox="1"/>
          <p:nvPr/>
        </p:nvSpPr>
        <p:spPr>
          <a:xfrm>
            <a:off x="1237676" y="4661928"/>
            <a:ext cx="83759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Firewall</a:t>
            </a:r>
          </a:p>
        </p:txBody>
      </p:sp>
      <p:pic>
        <p:nvPicPr>
          <p:cNvPr id="40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tle 1"/>
          <p:cNvSpPr txBox="1">
            <a:spLocks/>
          </p:cNvSpPr>
          <p:nvPr/>
        </p:nvSpPr>
        <p:spPr>
          <a:xfrm>
            <a:off x="1102659" y="1618803"/>
            <a:ext cx="6858000" cy="1710878"/>
          </a:xfrm>
          <a:prstGeom prst="rect">
            <a:avLst/>
          </a:prstGeom>
        </p:spPr>
        <p:txBody>
          <a:bodyPr vert="horz" lIns="68580" tIns="34290" rIns="68580" bIns="3429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5400" b="1" dirty="0"/>
              <a:t>Demonstration</a:t>
            </a:r>
          </a:p>
          <a:p>
            <a:pPr algn="ctr" rtl="0"/>
            <a:r>
              <a:rPr lang="en-US" sz="3300" b="1" dirty="0" smtClean="0"/>
              <a:t>Remote </a:t>
            </a:r>
            <a:r>
              <a:rPr lang="en-US" sz="3300" b="1" dirty="0"/>
              <a:t>Network </a:t>
            </a:r>
            <a:r>
              <a:rPr lang="en-US" sz="3300" b="1" dirty="0" smtClean="0"/>
              <a:t>Agent</a:t>
            </a:r>
            <a:endParaRPr lang="en-US" sz="3300" b="1" dirty="0"/>
          </a:p>
          <a:p>
            <a:pPr algn="ctr" rtl="0"/>
            <a:r>
              <a:rPr lang="en-US" sz="3300" b="1" dirty="0"/>
              <a:t>attack</a:t>
            </a:r>
            <a:endParaRPr lang="he-IL" sz="3300" b="1" dirty="0"/>
          </a:p>
          <a:p>
            <a:pPr algn="ctr" rtl="0"/>
            <a:endParaRPr lang="en-US" sz="3300" b="1" dirty="0"/>
          </a:p>
          <a:p>
            <a:pPr algn="ctr" rtl="0"/>
            <a:endParaRPr lang="he-IL" sz="33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815683" y="5192452"/>
            <a:ext cx="1822038" cy="415498"/>
            <a:chOff x="4998726" y="4527039"/>
            <a:chExt cx="1822038" cy="415498"/>
          </a:xfrm>
        </p:grpSpPr>
        <p:sp>
          <p:nvSpPr>
            <p:cNvPr id="42" name="TextBox 41"/>
            <p:cNvSpPr txBox="1"/>
            <p:nvPr/>
          </p:nvSpPr>
          <p:spPr>
            <a:xfrm>
              <a:off x="5431770" y="4527039"/>
              <a:ext cx="1388994" cy="415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050" b="1" dirty="0" err="1"/>
                <a:t>DstIP</a:t>
              </a:r>
              <a:r>
                <a:rPr lang="en-US" sz="1050" b="1" dirty="0"/>
                <a:t>: </a:t>
              </a:r>
              <a:r>
                <a:rPr lang="en-US" sz="1050" b="1" dirty="0">
                  <a:solidFill>
                    <a:srgbClr val="FF0000"/>
                  </a:solidFill>
                </a:rPr>
                <a:t>Agent</a:t>
              </a:r>
              <a:r>
                <a:rPr lang="en-US" sz="1050" b="1" dirty="0"/>
                <a:t> p: </a:t>
              </a:r>
              <a:r>
                <a:rPr lang="en-US" sz="1050" b="1" dirty="0">
                  <a:solidFill>
                    <a:srgbClr val="FF0000"/>
                  </a:solidFill>
                </a:rPr>
                <a:t>10000</a:t>
              </a:r>
            </a:p>
            <a:p>
              <a:pPr algn="l" rtl="0"/>
              <a:r>
                <a:rPr lang="en-US" sz="1050" b="1" dirty="0" err="1"/>
                <a:t>SourcIP</a:t>
              </a:r>
              <a:r>
                <a:rPr lang="en-US" sz="1050" b="1" dirty="0"/>
                <a:t>: </a:t>
              </a:r>
              <a:r>
                <a:rPr lang="en-US" sz="1050" b="1" dirty="0">
                  <a:solidFill>
                    <a:srgbClr val="FF0000"/>
                  </a:solidFill>
                </a:rPr>
                <a:t>Operator </a:t>
              </a:r>
              <a:endParaRPr lang="he-IL" sz="1050" b="1" dirty="0">
                <a:solidFill>
                  <a:srgbClr val="FF0000"/>
                </a:solidFill>
              </a:endParaRPr>
            </a:p>
          </p:txBody>
        </p:sp>
        <p:pic>
          <p:nvPicPr>
            <p:cNvPr id="58" name="Picture 14" descr="http://www.clker.com/cliparts/X/n/S/B/0/y/red-envelope-m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726" y="4596031"/>
              <a:ext cx="478834" cy="286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4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7552 4.81481E-6 C -0.39896 4.81481E-6 -0.55122 0.04189 -0.55122 0.07615 L -0.55122 0.1523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4" y="2742434"/>
            <a:ext cx="3925776" cy="29474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02659" y="1288886"/>
            <a:ext cx="6858000" cy="731534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 </a:t>
            </a:r>
            <a:endParaRPr lang="he-IL" sz="3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786" y="2116815"/>
            <a:ext cx="1021416" cy="9915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2605745" y="3006004"/>
            <a:ext cx="1205346" cy="1142963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0734" y="3939148"/>
            <a:ext cx="128419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1" dirty="0"/>
              <a:t>10.0.0.0</a:t>
            </a:r>
            <a:endParaRPr lang="he-IL" sz="13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96415" y="2612569"/>
            <a:ext cx="128419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1" dirty="0"/>
              <a:t>10.0.0.1</a:t>
            </a:r>
            <a:endParaRPr lang="he-IL" sz="13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20380" y="4302858"/>
            <a:ext cx="128419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1" dirty="0"/>
              <a:t>10.0.0.2</a:t>
            </a:r>
            <a:endParaRPr lang="he-IL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28610" y="5551362"/>
            <a:ext cx="128419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1" dirty="0"/>
              <a:t>10.0.0.3</a:t>
            </a:r>
            <a:endParaRPr lang="he-IL" sz="13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43344" y="2376768"/>
            <a:ext cx="128419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1" dirty="0"/>
              <a:t>10.0.0.3</a:t>
            </a:r>
            <a:endParaRPr lang="he-IL" sz="135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198" y="2176394"/>
            <a:ext cx="1234802" cy="804159"/>
          </a:xfrm>
          <a:prstGeom prst="rect">
            <a:avLst/>
          </a:prstGeom>
        </p:spPr>
      </p:pic>
      <p:pic>
        <p:nvPicPr>
          <p:cNvPr id="1032" name="Picture 8" descr="http://www.parsec-tech.com/images/parsecservices/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05" y="1568370"/>
            <a:ext cx="1159069" cy="11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4450361" y="2376768"/>
            <a:ext cx="1668051" cy="350670"/>
          </a:xfrm>
          <a:custGeom>
            <a:avLst/>
            <a:gdLst>
              <a:gd name="connsiteX0" fmla="*/ 0 w 1102659"/>
              <a:gd name="connsiteY0" fmla="*/ 350704 h 360905"/>
              <a:gd name="connsiteX1" fmla="*/ 295835 w 1102659"/>
              <a:gd name="connsiteY1" fmla="*/ 350704 h 360905"/>
              <a:gd name="connsiteX2" fmla="*/ 394447 w 1102659"/>
              <a:gd name="connsiteY2" fmla="*/ 323810 h 360905"/>
              <a:gd name="connsiteX3" fmla="*/ 439270 w 1102659"/>
              <a:gd name="connsiteY3" fmla="*/ 314845 h 360905"/>
              <a:gd name="connsiteX4" fmla="*/ 484094 w 1102659"/>
              <a:gd name="connsiteY4" fmla="*/ 287951 h 360905"/>
              <a:gd name="connsiteX5" fmla="*/ 502023 w 1102659"/>
              <a:gd name="connsiteY5" fmla="*/ 270021 h 360905"/>
              <a:gd name="connsiteX6" fmla="*/ 546847 w 1102659"/>
              <a:gd name="connsiteY6" fmla="*/ 234162 h 360905"/>
              <a:gd name="connsiteX7" fmla="*/ 582706 w 1102659"/>
              <a:gd name="connsiteY7" fmla="*/ 198304 h 360905"/>
              <a:gd name="connsiteX8" fmla="*/ 627529 w 1102659"/>
              <a:gd name="connsiteY8" fmla="*/ 171410 h 360905"/>
              <a:gd name="connsiteX9" fmla="*/ 654423 w 1102659"/>
              <a:gd name="connsiteY9" fmla="*/ 153480 h 360905"/>
              <a:gd name="connsiteX10" fmla="*/ 672353 w 1102659"/>
              <a:gd name="connsiteY10" fmla="*/ 135551 h 360905"/>
              <a:gd name="connsiteX11" fmla="*/ 699247 w 1102659"/>
              <a:gd name="connsiteY11" fmla="*/ 126586 h 360905"/>
              <a:gd name="connsiteX12" fmla="*/ 779929 w 1102659"/>
              <a:gd name="connsiteY12" fmla="*/ 90727 h 360905"/>
              <a:gd name="connsiteX13" fmla="*/ 824753 w 1102659"/>
              <a:gd name="connsiteY13" fmla="*/ 63833 h 360905"/>
              <a:gd name="connsiteX14" fmla="*/ 887506 w 1102659"/>
              <a:gd name="connsiteY14" fmla="*/ 45904 h 360905"/>
              <a:gd name="connsiteX15" fmla="*/ 914400 w 1102659"/>
              <a:gd name="connsiteY15" fmla="*/ 36939 h 360905"/>
              <a:gd name="connsiteX16" fmla="*/ 950259 w 1102659"/>
              <a:gd name="connsiteY16" fmla="*/ 19010 h 360905"/>
              <a:gd name="connsiteX17" fmla="*/ 1021976 w 1102659"/>
              <a:gd name="connsiteY17" fmla="*/ 10045 h 360905"/>
              <a:gd name="connsiteX18" fmla="*/ 1102659 w 1102659"/>
              <a:gd name="connsiteY18" fmla="*/ 1080 h 36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2659" h="360905">
                <a:moveTo>
                  <a:pt x="0" y="350704"/>
                </a:moveTo>
                <a:cubicBezTo>
                  <a:pt x="144121" y="363805"/>
                  <a:pt x="105576" y="364797"/>
                  <a:pt x="295835" y="350704"/>
                </a:cubicBezTo>
                <a:cubicBezTo>
                  <a:pt x="354083" y="346389"/>
                  <a:pt x="332540" y="336192"/>
                  <a:pt x="394447" y="323810"/>
                </a:cubicBezTo>
                <a:lnTo>
                  <a:pt x="439270" y="314845"/>
                </a:lnTo>
                <a:cubicBezTo>
                  <a:pt x="454211" y="305880"/>
                  <a:pt x="469915" y="298079"/>
                  <a:pt x="484094" y="287951"/>
                </a:cubicBezTo>
                <a:cubicBezTo>
                  <a:pt x="490972" y="283038"/>
                  <a:pt x="495606" y="275522"/>
                  <a:pt x="502023" y="270021"/>
                </a:cubicBezTo>
                <a:cubicBezTo>
                  <a:pt x="516551" y="257569"/>
                  <a:pt x="532546" y="246874"/>
                  <a:pt x="546847" y="234162"/>
                </a:cubicBezTo>
                <a:cubicBezTo>
                  <a:pt x="559481" y="222932"/>
                  <a:pt x="569363" y="208682"/>
                  <a:pt x="582706" y="198304"/>
                </a:cubicBezTo>
                <a:cubicBezTo>
                  <a:pt x="596460" y="187607"/>
                  <a:pt x="612753" y="180645"/>
                  <a:pt x="627529" y="171410"/>
                </a:cubicBezTo>
                <a:cubicBezTo>
                  <a:pt x="636666" y="165700"/>
                  <a:pt x="646010" y="160211"/>
                  <a:pt x="654423" y="153480"/>
                </a:cubicBezTo>
                <a:cubicBezTo>
                  <a:pt x="661023" y="148200"/>
                  <a:pt x="665105" y="139899"/>
                  <a:pt x="672353" y="135551"/>
                </a:cubicBezTo>
                <a:cubicBezTo>
                  <a:pt x="680456" y="130689"/>
                  <a:pt x="690795" y="130812"/>
                  <a:pt x="699247" y="126586"/>
                </a:cubicBezTo>
                <a:cubicBezTo>
                  <a:pt x="776790" y="87814"/>
                  <a:pt x="711500" y="107835"/>
                  <a:pt x="779929" y="90727"/>
                </a:cubicBezTo>
                <a:cubicBezTo>
                  <a:pt x="794870" y="81762"/>
                  <a:pt x="809168" y="71625"/>
                  <a:pt x="824753" y="63833"/>
                </a:cubicBezTo>
                <a:cubicBezTo>
                  <a:pt x="839088" y="56666"/>
                  <a:pt x="874095" y="49736"/>
                  <a:pt x="887506" y="45904"/>
                </a:cubicBezTo>
                <a:cubicBezTo>
                  <a:pt x="896592" y="43308"/>
                  <a:pt x="905714" y="40661"/>
                  <a:pt x="914400" y="36939"/>
                </a:cubicBezTo>
                <a:cubicBezTo>
                  <a:pt x="926683" y="31675"/>
                  <a:pt x="937294" y="22251"/>
                  <a:pt x="950259" y="19010"/>
                </a:cubicBezTo>
                <a:cubicBezTo>
                  <a:pt x="973631" y="13167"/>
                  <a:pt x="998070" y="13033"/>
                  <a:pt x="1021976" y="10045"/>
                </a:cubicBezTo>
                <a:cubicBezTo>
                  <a:pt x="1065880" y="-4590"/>
                  <a:pt x="1039420" y="1080"/>
                  <a:pt x="1102659" y="10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ln w="571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3026627">
            <a:off x="6933746" y="2384948"/>
            <a:ext cx="982941" cy="380688"/>
          </a:xfrm>
          <a:custGeom>
            <a:avLst/>
            <a:gdLst>
              <a:gd name="connsiteX0" fmla="*/ 0 w 1102659"/>
              <a:gd name="connsiteY0" fmla="*/ 350704 h 360905"/>
              <a:gd name="connsiteX1" fmla="*/ 295835 w 1102659"/>
              <a:gd name="connsiteY1" fmla="*/ 350704 h 360905"/>
              <a:gd name="connsiteX2" fmla="*/ 394447 w 1102659"/>
              <a:gd name="connsiteY2" fmla="*/ 323810 h 360905"/>
              <a:gd name="connsiteX3" fmla="*/ 439270 w 1102659"/>
              <a:gd name="connsiteY3" fmla="*/ 314845 h 360905"/>
              <a:gd name="connsiteX4" fmla="*/ 484094 w 1102659"/>
              <a:gd name="connsiteY4" fmla="*/ 287951 h 360905"/>
              <a:gd name="connsiteX5" fmla="*/ 502023 w 1102659"/>
              <a:gd name="connsiteY5" fmla="*/ 270021 h 360905"/>
              <a:gd name="connsiteX6" fmla="*/ 546847 w 1102659"/>
              <a:gd name="connsiteY6" fmla="*/ 234162 h 360905"/>
              <a:gd name="connsiteX7" fmla="*/ 582706 w 1102659"/>
              <a:gd name="connsiteY7" fmla="*/ 198304 h 360905"/>
              <a:gd name="connsiteX8" fmla="*/ 627529 w 1102659"/>
              <a:gd name="connsiteY8" fmla="*/ 171410 h 360905"/>
              <a:gd name="connsiteX9" fmla="*/ 654423 w 1102659"/>
              <a:gd name="connsiteY9" fmla="*/ 153480 h 360905"/>
              <a:gd name="connsiteX10" fmla="*/ 672353 w 1102659"/>
              <a:gd name="connsiteY10" fmla="*/ 135551 h 360905"/>
              <a:gd name="connsiteX11" fmla="*/ 699247 w 1102659"/>
              <a:gd name="connsiteY11" fmla="*/ 126586 h 360905"/>
              <a:gd name="connsiteX12" fmla="*/ 779929 w 1102659"/>
              <a:gd name="connsiteY12" fmla="*/ 90727 h 360905"/>
              <a:gd name="connsiteX13" fmla="*/ 824753 w 1102659"/>
              <a:gd name="connsiteY13" fmla="*/ 63833 h 360905"/>
              <a:gd name="connsiteX14" fmla="*/ 887506 w 1102659"/>
              <a:gd name="connsiteY14" fmla="*/ 45904 h 360905"/>
              <a:gd name="connsiteX15" fmla="*/ 914400 w 1102659"/>
              <a:gd name="connsiteY15" fmla="*/ 36939 h 360905"/>
              <a:gd name="connsiteX16" fmla="*/ 950259 w 1102659"/>
              <a:gd name="connsiteY16" fmla="*/ 19010 h 360905"/>
              <a:gd name="connsiteX17" fmla="*/ 1021976 w 1102659"/>
              <a:gd name="connsiteY17" fmla="*/ 10045 h 360905"/>
              <a:gd name="connsiteX18" fmla="*/ 1102659 w 1102659"/>
              <a:gd name="connsiteY18" fmla="*/ 1080 h 36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2659" h="360905">
                <a:moveTo>
                  <a:pt x="0" y="350704"/>
                </a:moveTo>
                <a:cubicBezTo>
                  <a:pt x="144121" y="363805"/>
                  <a:pt x="105576" y="364797"/>
                  <a:pt x="295835" y="350704"/>
                </a:cubicBezTo>
                <a:cubicBezTo>
                  <a:pt x="354083" y="346389"/>
                  <a:pt x="332540" y="336192"/>
                  <a:pt x="394447" y="323810"/>
                </a:cubicBezTo>
                <a:lnTo>
                  <a:pt x="439270" y="314845"/>
                </a:lnTo>
                <a:cubicBezTo>
                  <a:pt x="454211" y="305880"/>
                  <a:pt x="469915" y="298079"/>
                  <a:pt x="484094" y="287951"/>
                </a:cubicBezTo>
                <a:cubicBezTo>
                  <a:pt x="490972" y="283038"/>
                  <a:pt x="495606" y="275522"/>
                  <a:pt x="502023" y="270021"/>
                </a:cubicBezTo>
                <a:cubicBezTo>
                  <a:pt x="516551" y="257569"/>
                  <a:pt x="532546" y="246874"/>
                  <a:pt x="546847" y="234162"/>
                </a:cubicBezTo>
                <a:cubicBezTo>
                  <a:pt x="559481" y="222932"/>
                  <a:pt x="569363" y="208682"/>
                  <a:pt x="582706" y="198304"/>
                </a:cubicBezTo>
                <a:cubicBezTo>
                  <a:pt x="596460" y="187607"/>
                  <a:pt x="612753" y="180645"/>
                  <a:pt x="627529" y="171410"/>
                </a:cubicBezTo>
                <a:cubicBezTo>
                  <a:pt x="636666" y="165700"/>
                  <a:pt x="646010" y="160211"/>
                  <a:pt x="654423" y="153480"/>
                </a:cubicBezTo>
                <a:cubicBezTo>
                  <a:pt x="661023" y="148200"/>
                  <a:pt x="665105" y="139899"/>
                  <a:pt x="672353" y="135551"/>
                </a:cubicBezTo>
                <a:cubicBezTo>
                  <a:pt x="680456" y="130689"/>
                  <a:pt x="690795" y="130812"/>
                  <a:pt x="699247" y="126586"/>
                </a:cubicBezTo>
                <a:cubicBezTo>
                  <a:pt x="776790" y="87814"/>
                  <a:pt x="711500" y="107835"/>
                  <a:pt x="779929" y="90727"/>
                </a:cubicBezTo>
                <a:cubicBezTo>
                  <a:pt x="794870" y="81762"/>
                  <a:pt x="809168" y="71625"/>
                  <a:pt x="824753" y="63833"/>
                </a:cubicBezTo>
                <a:cubicBezTo>
                  <a:pt x="839088" y="56666"/>
                  <a:pt x="874095" y="49736"/>
                  <a:pt x="887506" y="45904"/>
                </a:cubicBezTo>
                <a:cubicBezTo>
                  <a:pt x="896592" y="43308"/>
                  <a:pt x="905714" y="40661"/>
                  <a:pt x="914400" y="36939"/>
                </a:cubicBezTo>
                <a:cubicBezTo>
                  <a:pt x="926683" y="31675"/>
                  <a:pt x="937294" y="22251"/>
                  <a:pt x="950259" y="19010"/>
                </a:cubicBezTo>
                <a:cubicBezTo>
                  <a:pt x="973631" y="13167"/>
                  <a:pt x="998070" y="13033"/>
                  <a:pt x="1021976" y="10045"/>
                </a:cubicBezTo>
                <a:cubicBezTo>
                  <a:pt x="1065880" y="-4590"/>
                  <a:pt x="1039420" y="1080"/>
                  <a:pt x="1102659" y="10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ln w="571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97557" y="3869391"/>
            <a:ext cx="1434440" cy="16203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50" dirty="0"/>
              <a:t>APP</a:t>
            </a:r>
            <a:endParaRPr lang="he-IL" sz="1350" dirty="0"/>
          </a:p>
          <a:p>
            <a:pPr algn="ctr"/>
            <a:r>
              <a:rPr lang="en-US" sz="1350" dirty="0"/>
              <a:t>Control links</a:t>
            </a:r>
            <a:endParaRPr lang="he-IL" sz="135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450361" y="2807074"/>
            <a:ext cx="3458838" cy="10623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38314" y="2886710"/>
            <a:ext cx="2236445" cy="2603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10" descr="Image result for enevelop"/>
          <p:cNvSpPr>
            <a:spLocks noChangeAspect="1" noChangeArrowheads="1"/>
          </p:cNvSpPr>
          <p:nvPr/>
        </p:nvSpPr>
        <p:spPr bwMode="auto">
          <a:xfrm>
            <a:off x="4716198" y="2768054"/>
            <a:ext cx="54885" cy="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e-IL" sz="1350"/>
          </a:p>
        </p:txBody>
      </p:sp>
      <p:pic>
        <p:nvPicPr>
          <p:cNvPr id="1038" name="Picture 14" descr="http://www.clker.com/cliparts/X/n/S/B/0/y/red-envelope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90" y="2201854"/>
            <a:ext cx="445475" cy="2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>
            <a:stCxn id="1038" idx="1"/>
          </p:cNvCxnSpPr>
          <p:nvPr/>
        </p:nvCxnSpPr>
        <p:spPr>
          <a:xfrm flipH="1">
            <a:off x="4738101" y="2344883"/>
            <a:ext cx="302388" cy="126014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31446" y="1922608"/>
            <a:ext cx="1284194" cy="334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788" b="1" dirty="0" err="1"/>
              <a:t>Dst</a:t>
            </a:r>
            <a:r>
              <a:rPr lang="en-US" sz="788" b="1" dirty="0"/>
              <a:t>: 212.7.4.4:10000</a:t>
            </a:r>
          </a:p>
          <a:p>
            <a:pPr algn="l" rtl="0"/>
            <a:r>
              <a:rPr lang="en-US" sz="788" b="1" dirty="0"/>
              <a:t>Source: 213.6.4.3: 4231</a:t>
            </a:r>
            <a:endParaRPr lang="he-IL" sz="788" b="1" dirty="0"/>
          </a:p>
        </p:txBody>
      </p:sp>
      <p:pic>
        <p:nvPicPr>
          <p:cNvPr id="39" name="Picture 14" descr="http://www.clker.com/cliparts/X/n/S/B/0/y/red-envelope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60" y="3434457"/>
            <a:ext cx="445475" cy="2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594869" y="3119500"/>
            <a:ext cx="1284194" cy="334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788" b="1" dirty="0" err="1"/>
              <a:t>Dst</a:t>
            </a:r>
            <a:r>
              <a:rPr lang="en-US" sz="788" b="1" dirty="0"/>
              <a:t>: 10.0.0.1: 21</a:t>
            </a:r>
          </a:p>
          <a:p>
            <a:pPr algn="l" rtl="0"/>
            <a:r>
              <a:rPr lang="en-US" sz="788" b="1" dirty="0"/>
              <a:t>Source: 10.0.03: 5123</a:t>
            </a:r>
            <a:endParaRPr lang="he-IL" sz="788" b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184825" y="3704324"/>
            <a:ext cx="302388" cy="126014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65886" y="2479276"/>
            <a:ext cx="128419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1" dirty="0"/>
              <a:t>212.7.4.4</a:t>
            </a:r>
            <a:endParaRPr lang="he-IL" sz="135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447827" y="2969824"/>
            <a:ext cx="1284194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1" dirty="0"/>
              <a:t>213.6.4.3</a:t>
            </a:r>
            <a:endParaRPr lang="he-IL" sz="1350" b="1" dirty="0"/>
          </a:p>
        </p:txBody>
      </p:sp>
      <p:pic>
        <p:nvPicPr>
          <p:cNvPr id="30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7315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Challenges</a:t>
            </a:r>
            <a:endParaRPr lang="he-I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627" y="2496311"/>
            <a:ext cx="8512629" cy="843111"/>
          </a:xfrm>
        </p:spPr>
        <p:txBody>
          <a:bodyPr>
            <a:noAutofit/>
          </a:bodyPr>
          <a:lstStyle/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Learning computer networks infrastructure.</a:t>
            </a:r>
            <a:endParaRPr lang="en-US" dirty="0"/>
          </a:p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Conducting the labs with an old manual.</a:t>
            </a:r>
            <a:endParaRPr lang="en-US" b="1" dirty="0" smtClean="0"/>
          </a:p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Understanding Linux Kernel Networking.</a:t>
            </a:r>
          </a:p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Manipulate sockets with code.</a:t>
            </a:r>
          </a:p>
          <a:p>
            <a:pPr marL="257175" indent="-257175" algn="just" rtl="0">
              <a:lnSpc>
                <a:spcPct val="150000"/>
              </a:lnSpc>
              <a:buFontTx/>
              <a:buChar char="-"/>
            </a:pPr>
            <a:endParaRPr lang="en-US" dirty="0" smtClean="0"/>
          </a:p>
          <a:p>
            <a:pPr marL="257175" indent="-257175" algn="just" rtl="0"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pic>
        <p:nvPicPr>
          <p:cNvPr id="5" name="Picture 2" descr="https://www.offensive-security.com/wp-content/uploads/2015/06/network-diagram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02" y="2214488"/>
            <a:ext cx="1655045" cy="10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omm.utoronto.ca/~jorg/teaching/itlab/images/cover-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40" y="480495"/>
            <a:ext cx="1032214" cy="12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3/35/Tux.svg/2000px-Tux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90" y="5127473"/>
            <a:ext cx="1296257" cy="152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ython.org/static/opengraph-icon-200x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97" y="35042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61862"/>
            <a:ext cx="6858000" cy="7315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Objective </a:t>
            </a:r>
            <a:r>
              <a:rPr lang="he-IL" b="1" dirty="0" smtClean="0"/>
              <a:t>#</a:t>
            </a:r>
            <a:r>
              <a:rPr lang="en-US" b="1" dirty="0" smtClean="0"/>
              <a:t>1</a:t>
            </a:r>
            <a:endParaRPr lang="he-I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002" y="2421469"/>
            <a:ext cx="8645998" cy="124182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100" dirty="0"/>
              <a:t>Conducting labs with “ Mastering Networks “ </a:t>
            </a:r>
            <a:r>
              <a:rPr lang="en-US" sz="2100" dirty="0" smtClean="0"/>
              <a:t>manual, </a:t>
            </a:r>
            <a:r>
              <a:rPr lang="en-US" sz="2100" dirty="0"/>
              <a:t>and adapt it to our network equipment.</a:t>
            </a:r>
          </a:p>
          <a:p>
            <a:pPr marL="342900" indent="-342900" algn="l" rtl="0">
              <a:lnSpc>
                <a:spcPct val="150000"/>
              </a:lnSpc>
              <a:buAutoNum type="arabicPeriod"/>
            </a:pPr>
            <a:endParaRPr lang="en-US" sz="1650" dirty="0"/>
          </a:p>
          <a:p>
            <a:pPr marL="342900" indent="-342900" algn="l" rtl="0">
              <a:lnSpc>
                <a:spcPct val="150000"/>
              </a:lnSpc>
              <a:buAutoNum type="arabicPeriod"/>
            </a:pPr>
            <a:endParaRPr lang="en-US" sz="1650" dirty="0"/>
          </a:p>
          <a:p>
            <a:pPr marL="342900" indent="-342900" algn="l" rtl="0">
              <a:lnSpc>
                <a:spcPct val="150000"/>
              </a:lnSpc>
              <a:buAutoNum type="arabicPeriod"/>
            </a:pPr>
            <a:endParaRPr lang="en-US" sz="1650" dirty="0"/>
          </a:p>
          <a:p>
            <a:pPr algn="l" rtl="0">
              <a:lnSpc>
                <a:spcPct val="150000"/>
              </a:lnSpc>
            </a:pPr>
            <a:endParaRPr lang="en-US" sz="1650" b="1" dirty="0"/>
          </a:p>
          <a:p>
            <a:pPr algn="l" rtl="0">
              <a:lnSpc>
                <a:spcPct val="150000"/>
              </a:lnSpc>
            </a:pPr>
            <a:endParaRPr lang="en-US" sz="1650" dirty="0"/>
          </a:p>
          <a:p>
            <a:pPr algn="l" rtl="0">
              <a:lnSpc>
                <a:spcPct val="150000"/>
              </a:lnSpc>
            </a:pPr>
            <a:endParaRPr lang="en-US" sz="1650" dirty="0"/>
          </a:p>
          <a:p>
            <a:pPr marL="257175" indent="-257175" algn="l" rtl="0">
              <a:lnSpc>
                <a:spcPct val="150000"/>
              </a:lnSpc>
              <a:buFontTx/>
              <a:buChar char="-"/>
            </a:pPr>
            <a:endParaRPr lang="en-US" sz="16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105169" y="3759525"/>
            <a:ext cx="2364737" cy="1773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828472" y="3758970"/>
            <a:ext cx="2362505" cy="1771879"/>
          </a:xfrm>
          <a:prstGeom prst="rect">
            <a:avLst/>
          </a:prstGeom>
        </p:spPr>
      </p:pic>
      <p:pic>
        <p:nvPicPr>
          <p:cNvPr id="1026" name="Picture 2" descr="http://www.comm.utoronto.ca/~jorg/teaching/itlab/images/cover-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3169"/>
            <a:ext cx="1690911" cy="21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1863"/>
            <a:ext cx="6858000" cy="7315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Implementation- Labs</a:t>
            </a:r>
            <a:endParaRPr lang="he-I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41" y="2615502"/>
            <a:ext cx="8093609" cy="1241822"/>
          </a:xfrm>
        </p:spPr>
        <p:txBody>
          <a:bodyPr>
            <a:noAutofit/>
          </a:bodyPr>
          <a:lstStyle/>
          <a:p>
            <a:pPr algn="l" rtl="0"/>
            <a:r>
              <a:rPr lang="en-US" sz="2100" dirty="0"/>
              <a:t>The labs manual consists of 10 labs that deal with main network </a:t>
            </a:r>
            <a:r>
              <a:rPr lang="en-US" sz="2100" dirty="0" smtClean="0"/>
              <a:t>topics.</a:t>
            </a:r>
            <a:endParaRPr lang="en-US" sz="2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87307"/>
              </p:ext>
            </p:extLst>
          </p:nvPr>
        </p:nvGraphicFramePr>
        <p:xfrm>
          <a:off x="2419013" y="3168066"/>
          <a:ext cx="4371085" cy="323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589"/>
                <a:gridCol w="3736496"/>
              </a:tblGrid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Lab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Topic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Introduction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Single</a:t>
                      </a:r>
                      <a:r>
                        <a:rPr lang="en-US" sz="1400" b="1" baseline="0" dirty="0" smtClean="0"/>
                        <a:t> segment IP networks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Static Routing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Dynamic Routing</a:t>
                      </a:r>
                      <a:r>
                        <a:rPr lang="en-US" sz="1400" b="1" baseline="0" dirty="0" smtClean="0"/>
                        <a:t> Protocols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Transport Layer</a:t>
                      </a:r>
                      <a:r>
                        <a:rPr lang="en-US" sz="1400" b="1" baseline="0" dirty="0" smtClean="0"/>
                        <a:t> Protocols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LAN Switching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NAT and DHCP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DNS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SNMP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93885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/>
                        <a:t>IP Multicast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7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864" y="1408134"/>
            <a:ext cx="6858000" cy="7315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Implementation- Labs</a:t>
            </a:r>
            <a:endParaRPr lang="he-IL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55655" y="2214444"/>
            <a:ext cx="5821262" cy="900939"/>
          </a:xfrm>
        </p:spPr>
        <p:txBody>
          <a:bodyPr>
            <a:noAutofit/>
          </a:bodyPr>
          <a:lstStyle/>
          <a:p>
            <a:pPr marL="257175" indent="-257175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The manual was written in 2005, therefore, it is optimized to the software and hardware that were popular then. </a:t>
            </a:r>
          </a:p>
        </p:txBody>
      </p:sp>
      <p:pic>
        <p:nvPicPr>
          <p:cNvPr id="1028" name="Picture 4" descr="תוצאת תמונה עבור ‪wireshar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99" y="4134268"/>
            <a:ext cx="550148" cy="5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‪red hat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91" y="2374234"/>
            <a:ext cx="539702" cy="5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‪ubuntu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68" y="4079199"/>
            <a:ext cx="875196" cy="6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‪hub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65" y="2350525"/>
            <a:ext cx="750877" cy="5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‪switch‬‏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61" y="4119234"/>
            <a:ext cx="753575" cy="5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872" y="2410373"/>
            <a:ext cx="663676" cy="65766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936477" y="3267670"/>
            <a:ext cx="0" cy="562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782648" y="3267670"/>
            <a:ext cx="0" cy="562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544648" y="3250961"/>
            <a:ext cx="0" cy="562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555689" y="3866820"/>
            <a:ext cx="5821262" cy="1385888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 order to run it on a modern setup, a lot of adaptations had to be made, especially with Linux commands, networking tools and more.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64708" y="5494679"/>
            <a:ext cx="5821262" cy="527618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All the adaptations are documented in a dedicated guide.</a:t>
            </a:r>
          </a:p>
        </p:txBody>
      </p:sp>
      <p:pic>
        <p:nvPicPr>
          <p:cNvPr id="20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80796"/>
            <a:ext cx="6858000" cy="7315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Objective </a:t>
            </a:r>
            <a:r>
              <a:rPr lang="he-IL" b="1" dirty="0" smtClean="0"/>
              <a:t>#</a:t>
            </a:r>
            <a:r>
              <a:rPr lang="en-US" b="1" dirty="0" smtClean="0"/>
              <a:t>2</a:t>
            </a:r>
            <a:endParaRPr lang="he-I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724" y="2120864"/>
            <a:ext cx="8645998" cy="124182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100" b="1" dirty="0"/>
              <a:t> </a:t>
            </a:r>
            <a:r>
              <a:rPr lang="en-US" sz="2100" b="1" dirty="0" smtClean="0"/>
              <a:t>    </a:t>
            </a:r>
            <a:r>
              <a:rPr lang="en-US" sz="2100" b="1" dirty="0" smtClean="0"/>
              <a:t>Remote </a:t>
            </a:r>
            <a:r>
              <a:rPr lang="en-US" sz="2100" b="1" dirty="0"/>
              <a:t>Network </a:t>
            </a:r>
            <a:r>
              <a:rPr lang="en-US" sz="2100" b="1" dirty="0" smtClean="0"/>
              <a:t>Agent </a:t>
            </a:r>
            <a:r>
              <a:rPr lang="en-US" sz="2100" b="1" dirty="0"/>
              <a:t>– </a:t>
            </a:r>
            <a:r>
              <a:rPr lang="en-US" sz="2100" dirty="0"/>
              <a:t>sophisticated </a:t>
            </a:r>
            <a:r>
              <a:rPr lang="en-US" sz="2100" dirty="0" smtClean="0"/>
              <a:t>“ back </a:t>
            </a:r>
            <a:r>
              <a:rPr lang="en-US" sz="2100" dirty="0"/>
              <a:t>door ” to a </a:t>
            </a:r>
            <a:r>
              <a:rPr lang="en-US" sz="2100" dirty="0" smtClean="0"/>
              <a:t>network.</a:t>
            </a:r>
            <a:endParaRPr lang="en-US" sz="2100" b="1" dirty="0"/>
          </a:p>
          <a:p>
            <a:pPr algn="l" rtl="0">
              <a:lnSpc>
                <a:spcPct val="150000"/>
              </a:lnSpc>
            </a:pPr>
            <a:r>
              <a:rPr lang="en-US" sz="2100" dirty="0"/>
              <a:t>      </a:t>
            </a:r>
            <a:r>
              <a:rPr lang="en-US" sz="2100" u="sng" dirty="0"/>
              <a:t>Basic assumptions</a:t>
            </a:r>
            <a:r>
              <a:rPr lang="en-US" sz="2100" dirty="0"/>
              <a:t> :</a:t>
            </a:r>
          </a:p>
          <a:p>
            <a:pPr marL="600075" indent="-257175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Local network security today relies on a Firewall.</a:t>
            </a:r>
          </a:p>
          <a:p>
            <a:pPr marL="600075" indent="-257175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Most private networks today are vulnerable from the “inside”.</a:t>
            </a:r>
          </a:p>
          <a:p>
            <a:pPr algn="l" rtl="0">
              <a:lnSpc>
                <a:spcPct val="150000"/>
              </a:lnSpc>
            </a:pPr>
            <a:endParaRPr lang="en-US" sz="1650" dirty="0"/>
          </a:p>
          <a:p>
            <a:pPr algn="l" rtl="0">
              <a:lnSpc>
                <a:spcPct val="150000"/>
              </a:lnSpc>
            </a:pPr>
            <a:endParaRPr lang="en-US" sz="1650" dirty="0"/>
          </a:p>
          <a:p>
            <a:pPr marL="257175" indent="-257175" algn="l" rtl="0">
              <a:lnSpc>
                <a:spcPct val="150000"/>
              </a:lnSpc>
              <a:buFontTx/>
              <a:buChar char="-"/>
            </a:pPr>
            <a:endParaRPr lang="en-US" sz="1650" dirty="0"/>
          </a:p>
        </p:txBody>
      </p:sp>
      <p:pic>
        <p:nvPicPr>
          <p:cNvPr id="5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offensive-security.com/wp-content/uploads/2015/06/network-diagram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28" y="4523169"/>
            <a:ext cx="2941602" cy="1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584" y="1604292"/>
            <a:ext cx="6858000" cy="7315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Remote Network Agent </a:t>
            </a:r>
            <a:endParaRPr lang="he-IL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117" y="2490387"/>
            <a:ext cx="7730935" cy="1241822"/>
          </a:xfrm>
        </p:spPr>
        <p:txBody>
          <a:bodyPr>
            <a:noAutofit/>
          </a:bodyPr>
          <a:lstStyle/>
          <a:p>
            <a:pPr marL="257175" indent="-257175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Intervening NAT normal operation in order to impersonate a host in a secured network from distant location.</a:t>
            </a:r>
          </a:p>
          <a:p>
            <a:pPr marL="257175" indent="-257175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Implementation involves multiple protocols : </a:t>
            </a:r>
            <a:endParaRPr lang="en-US" b="1" dirty="0"/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NAT- Network Address Translation</a:t>
            </a:r>
            <a:r>
              <a:rPr lang="en-US" dirty="0"/>
              <a:t>.</a:t>
            </a:r>
            <a:r>
              <a:rPr lang="en-US" dirty="0" smtClean="0"/>
              <a:t>                                   </a:t>
            </a:r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Port forwarding</a:t>
            </a:r>
            <a:r>
              <a:rPr lang="en-US" dirty="0"/>
              <a:t>.</a:t>
            </a:r>
            <a:endParaRPr lang="en-US" dirty="0" smtClean="0"/>
          </a:p>
          <a:p>
            <a:pPr marL="800100" lvl="1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VPN- Virtual Private Network.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27" y="4726945"/>
            <a:ext cx="1890643" cy="173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6" y="2464293"/>
            <a:ext cx="4619624" cy="1241822"/>
          </a:xfrm>
        </p:spPr>
        <p:txBody>
          <a:bodyPr>
            <a:noAutofit/>
          </a:bodyPr>
          <a:lstStyle/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Modifying external packet’s headers to act as internal ones.</a:t>
            </a:r>
          </a:p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The logic of changing the header runs on a malicious host and managed with Data Base.</a:t>
            </a:r>
          </a:p>
          <a:p>
            <a:pPr marL="257175" indent="-2571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/>
              <a:t>An operator controls the </a:t>
            </a:r>
            <a:r>
              <a:rPr lang="en-US" sz="2200" dirty="0"/>
              <a:t>Data Base with </a:t>
            </a:r>
            <a:r>
              <a:rPr lang="en-US" sz="2200" dirty="0" smtClean="0"/>
              <a:t>a friendly web/Python based GUI.</a:t>
            </a:r>
          </a:p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57175" indent="-257175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18138" y="4991320"/>
            <a:ext cx="74727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4466119" y="4899069"/>
            <a:ext cx="14205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Malicious header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00665" y="3519678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00665" y="3838200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Presentation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00665" y="4156539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Session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00665" y="4475062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Transport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00665" y="4798088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Network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00665" y="5121132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link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00665" y="5448513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Physical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52042" y="3519678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52042" y="3838200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Presentation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52042" y="4156539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Session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52042" y="4475062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Transport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52042" y="4798088"/>
            <a:ext cx="1267103" cy="2866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Network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52042" y="5121132"/>
            <a:ext cx="1267103" cy="2866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link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352042" y="5448513"/>
            <a:ext cx="1267103" cy="28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Physical</a:t>
            </a:r>
          </a:p>
        </p:txBody>
      </p:sp>
      <p:pic>
        <p:nvPicPr>
          <p:cNvPr id="27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1133584" y="1604292"/>
            <a:ext cx="6858000" cy="731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Remote Network Agent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8653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89628" y="1103236"/>
            <a:ext cx="6858000" cy="1690025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5400" b="1" dirty="0"/>
              <a:t>Demonstration</a:t>
            </a:r>
          </a:p>
          <a:p>
            <a:pPr algn="ctr" rtl="0"/>
            <a:r>
              <a:rPr lang="en-US" sz="3300" b="1" dirty="0"/>
              <a:t>Basic attack</a:t>
            </a:r>
            <a:endParaRPr lang="he-IL" sz="3300" b="1" dirty="0"/>
          </a:p>
        </p:txBody>
      </p:sp>
      <p:sp>
        <p:nvSpPr>
          <p:cNvPr id="2" name="Oval 1"/>
          <p:cNvSpPr/>
          <p:nvPr/>
        </p:nvSpPr>
        <p:spPr>
          <a:xfrm>
            <a:off x="533612" y="5083486"/>
            <a:ext cx="1091312" cy="925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Local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97" y="3862945"/>
            <a:ext cx="1315340" cy="1220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227" y="2977228"/>
            <a:ext cx="1234802" cy="80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4623" y="2616397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Operator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62" y="6051412"/>
            <a:ext cx="400050" cy="39290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0" y="6123919"/>
            <a:ext cx="998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 smtClean="0"/>
          </a:p>
          <a:p>
            <a:r>
              <a:rPr lang="en-US" sz="1350" b="1" dirty="0" smtClean="0"/>
              <a:t>victim1</a:t>
            </a:r>
            <a:endParaRPr lang="en-US" sz="1350" b="1" dirty="0"/>
          </a:p>
        </p:txBody>
      </p:sp>
      <p:cxnSp>
        <p:nvCxnSpPr>
          <p:cNvPr id="59" name="Straight Connector 58"/>
          <p:cNvCxnSpPr>
            <a:stCxn id="2" idx="3"/>
          </p:cNvCxnSpPr>
          <p:nvPr/>
        </p:nvCxnSpPr>
        <p:spPr>
          <a:xfrm flipH="1">
            <a:off x="411997" y="5873267"/>
            <a:ext cx="281434" cy="228173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37676" y="4661921"/>
            <a:ext cx="79935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Firewall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61148" y="4242792"/>
            <a:ext cx="1922315" cy="460847"/>
            <a:chOff x="2614862" y="3813931"/>
            <a:chExt cx="2563086" cy="61446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14862" y="3813931"/>
              <a:ext cx="614463" cy="61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90281" y="3912434"/>
              <a:ext cx="2087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Blocked by Firewall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71627" y="3963797"/>
            <a:ext cx="1812866" cy="415498"/>
            <a:chOff x="9562169" y="3441938"/>
            <a:chExt cx="2261098" cy="553997"/>
          </a:xfrm>
        </p:grpSpPr>
        <p:pic>
          <p:nvPicPr>
            <p:cNvPr id="54" name="Picture 14" descr="http://www.clker.com/cliparts/X/n/S/B/0/y/red-envelope-m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169" y="3497757"/>
              <a:ext cx="593967" cy="38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0100296" y="3441938"/>
              <a:ext cx="1722971" cy="553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050" b="1" dirty="0" err="1"/>
                <a:t>DstIP</a:t>
              </a:r>
              <a:r>
                <a:rPr lang="en-US" sz="1050" b="1" dirty="0"/>
                <a:t>: </a:t>
              </a:r>
              <a:r>
                <a:rPr lang="en-US" sz="1050" b="1" dirty="0">
                  <a:solidFill>
                    <a:srgbClr val="FF0000"/>
                  </a:solidFill>
                </a:rPr>
                <a:t>Agent </a:t>
              </a:r>
              <a:r>
                <a:rPr lang="en-US" sz="1050" b="1" dirty="0"/>
                <a:t>p: </a:t>
              </a:r>
              <a:r>
                <a:rPr lang="en-US" sz="1050" b="1" dirty="0">
                  <a:solidFill>
                    <a:srgbClr val="FF0000"/>
                  </a:solidFill>
                </a:rPr>
                <a:t>10000</a:t>
              </a:r>
            </a:p>
            <a:p>
              <a:pPr algn="l" rtl="0"/>
              <a:r>
                <a:rPr lang="en-US" sz="1050" b="1" dirty="0" err="1"/>
                <a:t>SourcIP</a:t>
              </a:r>
              <a:r>
                <a:rPr lang="en-US" sz="1050" b="1" dirty="0"/>
                <a:t>: </a:t>
              </a:r>
              <a:r>
                <a:rPr lang="en-US" sz="1050" b="1" dirty="0">
                  <a:solidFill>
                    <a:srgbClr val="FF0000"/>
                  </a:solidFill>
                </a:rPr>
                <a:t>Operator</a:t>
              </a:r>
              <a:endParaRPr lang="he-IL" sz="105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4 -0.18472 L -0.69983 -0.18356 L -0.69983 0.0747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3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612" y="5083491"/>
            <a:ext cx="1091312" cy="925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Local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868" y="5083491"/>
            <a:ext cx="1813583" cy="84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7" y="3862950"/>
            <a:ext cx="1315340" cy="12205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227" y="2977233"/>
            <a:ext cx="1234802" cy="804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4623" y="2616402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Operator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3139" y="4878767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Agent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86174" y="5698035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Eth0</a:t>
            </a:r>
          </a:p>
        </p:txBody>
      </p:sp>
      <p:sp>
        <p:nvSpPr>
          <p:cNvPr id="11" name="Arc 10"/>
          <p:cNvSpPr/>
          <p:nvPr/>
        </p:nvSpPr>
        <p:spPr>
          <a:xfrm rot="2912321">
            <a:off x="3750853" y="4733809"/>
            <a:ext cx="1528718" cy="129281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Arc 45"/>
          <p:cNvSpPr/>
          <p:nvPr/>
        </p:nvSpPr>
        <p:spPr>
          <a:xfrm rot="2912321">
            <a:off x="3876038" y="4728366"/>
            <a:ext cx="1528718" cy="1292816"/>
          </a:xfrm>
          <a:prstGeom prst="arc">
            <a:avLst/>
          </a:prstGeom>
          <a:ln w="38100">
            <a:solidFill>
              <a:srgbClr val="FF0000">
                <a:alpha val="66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Arc 46"/>
          <p:cNvSpPr/>
          <p:nvPr/>
        </p:nvSpPr>
        <p:spPr>
          <a:xfrm rot="2912321">
            <a:off x="4028440" y="4717482"/>
            <a:ext cx="1528718" cy="1292816"/>
          </a:xfrm>
          <a:prstGeom prst="arc">
            <a:avLst/>
          </a:prstGeom>
          <a:ln w="38100">
            <a:solidFill>
              <a:srgbClr val="FF0000">
                <a:alpha val="4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Arc 47"/>
          <p:cNvSpPr/>
          <p:nvPr/>
        </p:nvSpPr>
        <p:spPr>
          <a:xfrm rot="2912321">
            <a:off x="4159067" y="4717482"/>
            <a:ext cx="1528718" cy="1292816"/>
          </a:xfrm>
          <a:prstGeom prst="arc">
            <a:avLst/>
          </a:prstGeom>
          <a:ln w="38100">
            <a:solidFill>
              <a:srgbClr val="FF0000">
                <a:alpha val="18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/>
          <p:cNvSpPr txBox="1"/>
          <p:nvPr/>
        </p:nvSpPr>
        <p:spPr>
          <a:xfrm>
            <a:off x="4023958" y="5774417"/>
            <a:ext cx="998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Cell0</a:t>
            </a:r>
          </a:p>
        </p:txBody>
      </p:sp>
      <p:sp>
        <p:nvSpPr>
          <p:cNvPr id="50" name="Arc 49"/>
          <p:cNvSpPr/>
          <p:nvPr/>
        </p:nvSpPr>
        <p:spPr>
          <a:xfrm rot="13978749">
            <a:off x="6407270" y="4885401"/>
            <a:ext cx="1528718" cy="129281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Arc 50"/>
          <p:cNvSpPr/>
          <p:nvPr/>
        </p:nvSpPr>
        <p:spPr>
          <a:xfrm rot="13978749">
            <a:off x="6532456" y="4879958"/>
            <a:ext cx="1528718" cy="1292816"/>
          </a:xfrm>
          <a:prstGeom prst="arc">
            <a:avLst/>
          </a:prstGeom>
          <a:ln w="38100">
            <a:solidFill>
              <a:srgbClr val="FF0000">
                <a:alpha val="66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Arc 51"/>
          <p:cNvSpPr/>
          <p:nvPr/>
        </p:nvSpPr>
        <p:spPr>
          <a:xfrm rot="13978749">
            <a:off x="6684857" y="4869074"/>
            <a:ext cx="1528718" cy="1292816"/>
          </a:xfrm>
          <a:prstGeom prst="arc">
            <a:avLst/>
          </a:prstGeom>
          <a:ln w="38100">
            <a:solidFill>
              <a:srgbClr val="FF0000">
                <a:alpha val="44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Arc 52"/>
          <p:cNvSpPr/>
          <p:nvPr/>
        </p:nvSpPr>
        <p:spPr>
          <a:xfrm rot="13978749">
            <a:off x="6815485" y="4869074"/>
            <a:ext cx="1528718" cy="1292816"/>
          </a:xfrm>
          <a:prstGeom prst="arc">
            <a:avLst/>
          </a:prstGeom>
          <a:ln w="38100">
            <a:solidFill>
              <a:srgbClr val="FF0000">
                <a:alpha val="18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/>
          <p:cNvGrpSpPr/>
          <p:nvPr/>
        </p:nvGrpSpPr>
        <p:grpSpPr>
          <a:xfrm>
            <a:off x="7171628" y="3936643"/>
            <a:ext cx="1812864" cy="415498"/>
            <a:chOff x="9562171" y="3405725"/>
            <a:chExt cx="2261096" cy="553997"/>
          </a:xfrm>
        </p:grpSpPr>
        <p:pic>
          <p:nvPicPr>
            <p:cNvPr id="54" name="Picture 14" descr="http://www.clker.com/cliparts/X/n/S/B/0/y/red-envelope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171" y="3497757"/>
              <a:ext cx="593967" cy="38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0100296" y="3405725"/>
              <a:ext cx="1722971" cy="553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050" b="1" dirty="0" err="1"/>
                <a:t>DstIP</a:t>
              </a:r>
              <a:r>
                <a:rPr lang="en-US" sz="1050" b="1" dirty="0"/>
                <a:t>: </a:t>
              </a:r>
              <a:r>
                <a:rPr lang="en-US" sz="1050" b="1" dirty="0">
                  <a:solidFill>
                    <a:srgbClr val="FF0000"/>
                  </a:solidFill>
                </a:rPr>
                <a:t>Agent </a:t>
              </a:r>
              <a:r>
                <a:rPr lang="en-US" sz="1050" b="1" dirty="0"/>
                <a:t>p: </a:t>
              </a:r>
              <a:r>
                <a:rPr lang="en-US" sz="1050" b="1" dirty="0">
                  <a:solidFill>
                    <a:srgbClr val="FF0000"/>
                  </a:solidFill>
                </a:rPr>
                <a:t>10000</a:t>
              </a:r>
            </a:p>
            <a:p>
              <a:pPr algn="l" rtl="0"/>
              <a:r>
                <a:rPr lang="en-US" sz="1050" b="1" dirty="0" err="1"/>
                <a:t>SourcIP</a:t>
              </a:r>
              <a:r>
                <a:rPr lang="en-US" sz="1050" b="1" dirty="0"/>
                <a:t>: </a:t>
              </a:r>
              <a:r>
                <a:rPr lang="en-US" sz="1050" b="1" dirty="0">
                  <a:solidFill>
                    <a:srgbClr val="FF0000"/>
                  </a:solidFill>
                </a:rPr>
                <a:t>Operator</a:t>
              </a:r>
              <a:endParaRPr lang="he-IL" sz="105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62" y="6051417"/>
            <a:ext cx="400050" cy="39290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0" y="6123924"/>
            <a:ext cx="998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 smtClean="0"/>
          </a:p>
          <a:p>
            <a:r>
              <a:rPr lang="en-US" sz="1350" b="1" dirty="0" smtClean="0"/>
              <a:t>victim1</a:t>
            </a:r>
            <a:endParaRPr lang="en-US" sz="1350" b="1" dirty="0"/>
          </a:p>
        </p:txBody>
      </p:sp>
      <p:cxnSp>
        <p:nvCxnSpPr>
          <p:cNvPr id="59" name="Straight Connector 58"/>
          <p:cNvCxnSpPr>
            <a:stCxn id="2" idx="3"/>
          </p:cNvCxnSpPr>
          <p:nvPr/>
        </p:nvCxnSpPr>
        <p:spPr>
          <a:xfrm flipH="1">
            <a:off x="411997" y="5873272"/>
            <a:ext cx="281434" cy="228173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1102659" y="1618803"/>
            <a:ext cx="6858000" cy="1710878"/>
          </a:xfrm>
          <a:prstGeom prst="rect">
            <a:avLst/>
          </a:prstGeom>
        </p:spPr>
        <p:txBody>
          <a:bodyPr vert="horz" lIns="68580" tIns="34290" rIns="68580" bIns="3429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5400" b="1" dirty="0"/>
              <a:t>Demonstration</a:t>
            </a:r>
          </a:p>
          <a:p>
            <a:pPr algn="ctr" rtl="0"/>
            <a:r>
              <a:rPr lang="en-US" sz="3300" b="1" dirty="0" smtClean="0"/>
              <a:t>Remote </a:t>
            </a:r>
            <a:r>
              <a:rPr lang="en-US" sz="3300" b="1" dirty="0"/>
              <a:t>Network </a:t>
            </a:r>
            <a:r>
              <a:rPr lang="en-US" sz="3300" b="1" dirty="0" smtClean="0"/>
              <a:t>Agent</a:t>
            </a:r>
            <a:endParaRPr lang="en-US" sz="3300" b="1" dirty="0"/>
          </a:p>
          <a:p>
            <a:pPr algn="ctr" rtl="0"/>
            <a:r>
              <a:rPr lang="en-US" sz="3300" b="1" dirty="0"/>
              <a:t>attack</a:t>
            </a:r>
            <a:endParaRPr lang="he-IL" sz="3300" b="1" dirty="0"/>
          </a:p>
          <a:p>
            <a:pPr algn="ctr" rtl="0"/>
            <a:endParaRPr lang="en-US" sz="3300" b="1" dirty="0"/>
          </a:p>
          <a:p>
            <a:pPr algn="ctr" rtl="0"/>
            <a:endParaRPr lang="he-IL" sz="3300" b="1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69" y="5186834"/>
            <a:ext cx="738728" cy="6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237676" y="4661926"/>
            <a:ext cx="83759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Firewall</a:t>
            </a:r>
          </a:p>
        </p:txBody>
      </p:sp>
      <p:pic>
        <p:nvPicPr>
          <p:cNvPr id="33" name="Picture 2" descr="http://research-acumen.eu/wp-content/uploads/Bar-Ilan_University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6" y="444520"/>
            <a:ext cx="2841672" cy="8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 flipH="1" flipV="1">
            <a:off x="1624924" y="5637510"/>
            <a:ext cx="2147758" cy="115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634 L -0.07101 0.14583 C -0.10261 0.22662 -0.17431 0.2868 -0.20052 0.25602 L -0.25764 0.18333 " pathEditMode="relative" rAng="7500000" ptsTypes="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819</Words>
  <Application>Microsoft Office PowerPoint</Application>
  <PresentationFormat>On-screen Show (4:3)</PresentationFormat>
  <Paragraphs>159</Paragraphs>
  <Slides>12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Advanced Network Labs &amp; Remote Network Agent</vt:lpstr>
      <vt:lpstr>Objective #1</vt:lpstr>
      <vt:lpstr>Implementation- Labs</vt:lpstr>
      <vt:lpstr>Implementation- Labs</vt:lpstr>
      <vt:lpstr>Objective #2</vt:lpstr>
      <vt:lpstr>Remote Network Agent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Manipulated NAT</dc:title>
  <dc:creator>Asafa</dc:creator>
  <cp:keywords>CTPClassification=CTP_NWR:VisualMarkings=</cp:keywords>
  <cp:lastModifiedBy>Shalev, Evyatar</cp:lastModifiedBy>
  <cp:revision>119</cp:revision>
  <dcterms:created xsi:type="dcterms:W3CDTF">2016-02-10T09:09:01Z</dcterms:created>
  <dcterms:modified xsi:type="dcterms:W3CDTF">2016-09-20T10:24:06Z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1</vt:i4>
  </property>
  <property fmtid="{D5CDD505-2E9C-101B-9397-08002B2CF9AE}" pid="3" name="lqmsess">
    <vt:lpwstr>0569554e-33f3-4803-aa06-64859d254789</vt:lpwstr>
  </property>
  <property fmtid="{D5CDD505-2E9C-101B-9397-08002B2CF9AE}" pid="4" name="TitusGUID">
    <vt:lpwstr>3608dba7-b1d9-4c39-97b1-5ad2356b66a3</vt:lpwstr>
  </property>
  <property fmtid="{D5CDD505-2E9C-101B-9397-08002B2CF9AE}" pid="5" name="CTP_TimeStamp">
    <vt:lpwstr>2016-09-20 10:24:05Z</vt:lpwstr>
  </property>
  <property fmtid="{D5CDD505-2E9C-101B-9397-08002B2CF9AE}" pid="6" name="CTP_BU">
    <vt:lpwstr>NA</vt:lpwstr>
  </property>
  <property fmtid="{D5CDD505-2E9C-101B-9397-08002B2CF9AE}" pid="7" name="CTP_IDSID">
    <vt:lpwstr>NA</vt:lpwstr>
  </property>
  <property fmtid="{D5CDD505-2E9C-101B-9397-08002B2CF9AE}" pid="8" name="CTP_WWID">
    <vt:lpwstr>NA</vt:lpwstr>
  </property>
  <property fmtid="{D5CDD505-2E9C-101B-9397-08002B2CF9AE}" pid="9" name="CTPClassification">
    <vt:lpwstr>CTP_NWR</vt:lpwstr>
  </property>
</Properties>
</file>