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0" r:id="rId4"/>
    <p:sldId id="261" r:id="rId5"/>
    <p:sldId id="259" r:id="rId6"/>
    <p:sldId id="262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 preferSingleView="1">
    <p:restoredLeft sz="15000" autoAdjust="0"/>
    <p:restoredTop sz="94660"/>
  </p:normalViewPr>
  <p:slideViewPr>
    <p:cSldViewPr snapToGrid="0">
      <p:cViewPr varScale="1">
        <p:scale>
          <a:sx n="117" d="100"/>
          <a:sy n="117" d="100"/>
        </p:scale>
        <p:origin x="12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2/21/2016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2/21/2016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2/21/2016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u0UCal37QF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1464377"/>
            <a:ext cx="7766936" cy="1646302"/>
          </a:xfrm>
        </p:spPr>
        <p:txBody>
          <a:bodyPr/>
          <a:lstStyle/>
          <a:p>
            <a:pPr algn="ctr"/>
            <a:r>
              <a:rPr lang="en-US" sz="3600" b="1" dirty="0" err="1" smtClean="0"/>
              <a:t>RoboCup</a:t>
            </a:r>
            <a:r>
              <a:rPr lang="en-US" sz="3600" b="1" dirty="0" smtClean="0"/>
              <a:t> 2016 - KSL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Design and implementation of vision and image processing core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3915605"/>
            <a:ext cx="7766936" cy="2942395"/>
          </a:xfrm>
        </p:spPr>
        <p:txBody>
          <a:bodyPr>
            <a:normAutofit/>
          </a:bodyPr>
          <a:lstStyle/>
          <a:p>
            <a:pPr algn="l"/>
            <a:r>
              <a:rPr lang="en-US" sz="2400" b="1" dirty="0"/>
              <a:t>Academic Supervisor: Dr. </a:t>
            </a:r>
            <a:r>
              <a:rPr lang="en-US" sz="2400" b="1" dirty="0" err="1"/>
              <a:t>Kolberg</a:t>
            </a:r>
            <a:r>
              <a:rPr lang="en-US" sz="2400" b="1" dirty="0"/>
              <a:t> Eli</a:t>
            </a:r>
          </a:p>
          <a:p>
            <a:pPr algn="l"/>
            <a:r>
              <a:rPr lang="en-US" sz="2400" dirty="0" smtClean="0"/>
              <a:t>Mentors: </a:t>
            </a:r>
            <a:r>
              <a:rPr lang="en-US" sz="2400" dirty="0"/>
              <a:t>Dr. Abramov Benjamin &amp; Mr. Amsalem Rafi </a:t>
            </a:r>
            <a:endParaRPr lang="en-US" sz="2400" dirty="0" smtClean="0"/>
          </a:p>
          <a:p>
            <a:pPr algn="l"/>
            <a:endParaRPr lang="en-US" sz="2400" dirty="0" smtClean="0"/>
          </a:p>
          <a:p>
            <a:pPr algn="l"/>
            <a:r>
              <a:rPr lang="en-US" sz="2400" dirty="0" smtClean="0"/>
              <a:t>Hen </a:t>
            </a:r>
            <a:r>
              <a:rPr lang="en-US" sz="2400" dirty="0" err="1" smtClean="0"/>
              <a:t>Shoob</a:t>
            </a:r>
            <a:endParaRPr lang="en-US" sz="2400" dirty="0" smtClean="0"/>
          </a:p>
          <a:p>
            <a:pPr algn="l"/>
            <a:r>
              <a:rPr lang="en-US" sz="2400" dirty="0" smtClean="0"/>
              <a:t>Assaf Rabinowitz</a:t>
            </a:r>
            <a:endParaRPr lang="en-US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07067" y="140263"/>
            <a:ext cx="1901483" cy="1186261"/>
          </a:xfrm>
          <a:prstGeom prst="rect">
            <a:avLst/>
          </a:prstGeom>
        </p:spPr>
      </p:pic>
      <p:pic>
        <p:nvPicPr>
          <p:cNvPr id="5" name="image1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078951" y="152953"/>
            <a:ext cx="1195052" cy="11608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8393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0259"/>
          </a:xfrm>
        </p:spPr>
        <p:txBody>
          <a:bodyPr/>
          <a:lstStyle/>
          <a:p>
            <a:r>
              <a:rPr lang="en-US" dirty="0" smtClean="0"/>
              <a:t>Vision Team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431503"/>
          </a:xfrm>
        </p:spPr>
        <p:txBody>
          <a:bodyPr>
            <a:normAutofit/>
          </a:bodyPr>
          <a:lstStyle/>
          <a:p>
            <a:r>
              <a:rPr lang="en-US" dirty="0"/>
              <a:t>The Vision module is responsible for image processing. The main goal is to detect meaningful objects - ball, goal and </a:t>
            </a:r>
            <a:r>
              <a:rPr lang="en-US" dirty="0" smtClean="0"/>
              <a:t>white lines.</a:t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implementation uses some functions from the </a:t>
            </a:r>
            <a:r>
              <a:rPr lang="en-US" dirty="0" err="1"/>
              <a:t>OpenCV</a:t>
            </a:r>
            <a:r>
              <a:rPr lang="en-US" dirty="0"/>
              <a:t> image processing </a:t>
            </a:r>
            <a:r>
              <a:rPr lang="en-US" dirty="0" smtClean="0"/>
              <a:t>library [1].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In the 1</a:t>
            </a:r>
            <a:r>
              <a:rPr lang="en-US" baseline="30000" dirty="0" smtClean="0"/>
              <a:t>st</a:t>
            </a:r>
            <a:r>
              <a:rPr lang="en-US" dirty="0" smtClean="0"/>
              <a:t> semester, we were responsible of </a:t>
            </a:r>
            <a:r>
              <a:rPr lang="en-US" b="1" dirty="0" smtClean="0"/>
              <a:t>Goal Detection</a:t>
            </a:r>
            <a:r>
              <a:rPr lang="en-US" dirty="0" smtClean="0"/>
              <a:t>.</a:t>
            </a:r>
          </a:p>
          <a:p>
            <a:r>
              <a:rPr lang="en-US" dirty="0" smtClean="0"/>
              <a:t>Goal Detection is mandatory input for the other cores of the robot, such as the brain and the localization.</a:t>
            </a:r>
          </a:p>
          <a:p>
            <a:r>
              <a:rPr lang="en-US" dirty="0" smtClean="0"/>
              <a:t>The localization </a:t>
            </a:r>
            <a:r>
              <a:rPr lang="en-US" dirty="0"/>
              <a:t>output of where the robot is located in the </a:t>
            </a:r>
            <a:r>
              <a:rPr lang="en-US" dirty="0" smtClean="0"/>
              <a:t>field, and </a:t>
            </a:r>
            <a:r>
              <a:rPr lang="en-US" dirty="0"/>
              <a:t>the</a:t>
            </a:r>
            <a:r>
              <a:rPr lang="en-US" dirty="0" smtClean="0"/>
              <a:t> brain decision of the kick direction, are based on if and where the goal is located in relation to the robot.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01521" y="5795493"/>
            <a:ext cx="80621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[1] G. </a:t>
            </a:r>
            <a:r>
              <a:rPr lang="en-US" sz="1400" dirty="0" err="1"/>
              <a:t>Bradski</a:t>
            </a:r>
            <a:r>
              <a:rPr lang="en-US" sz="1400" dirty="0"/>
              <a:t> and A. </a:t>
            </a:r>
            <a:r>
              <a:rPr lang="en-US" sz="1400" dirty="0" err="1"/>
              <a:t>Kaehler</a:t>
            </a:r>
            <a:r>
              <a:rPr lang="en-US" sz="1400" dirty="0"/>
              <a:t>, Learning </a:t>
            </a:r>
            <a:r>
              <a:rPr lang="en-US" sz="1400" dirty="0" err="1"/>
              <a:t>OpenCV</a:t>
            </a:r>
            <a:r>
              <a:rPr lang="en-US" sz="1400" dirty="0"/>
              <a:t>: Computer Vision with the </a:t>
            </a:r>
            <a:r>
              <a:rPr lang="en-US" sz="1400" dirty="0" err="1"/>
              <a:t>OpenCV</a:t>
            </a:r>
            <a:r>
              <a:rPr lang="en-US" sz="1400" dirty="0"/>
              <a:t> Library, O’Reilly Media, October, 2008</a:t>
            </a:r>
            <a:r>
              <a:rPr lang="en-US" sz="1400" dirty="0" smtClean="0"/>
              <a:t>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78583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0259"/>
          </a:xfrm>
        </p:spPr>
        <p:txBody>
          <a:bodyPr/>
          <a:lstStyle/>
          <a:p>
            <a:r>
              <a:rPr lang="en-US" dirty="0" smtClean="0"/>
              <a:t>Calibration Tool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9859"/>
            <a:ext cx="8596668" cy="4431503"/>
          </a:xfrm>
        </p:spPr>
        <p:txBody>
          <a:bodyPr>
            <a:normAutofit/>
          </a:bodyPr>
          <a:lstStyle/>
          <a:p>
            <a:r>
              <a:rPr lang="en-US" dirty="0" smtClean="0"/>
              <a:t>First, we were needed to be able to distinguish green (field) and white (goal posts) objects from other objects in a given image. We need to configure the </a:t>
            </a:r>
            <a:r>
              <a:rPr lang="en-US" dirty="0"/>
              <a:t>HSV </a:t>
            </a:r>
            <a:r>
              <a:rPr lang="en-US" dirty="0" smtClean="0"/>
              <a:t>ranges of white and green [2]. In order to do so we developed a calibration tool.</a:t>
            </a:r>
          </a:p>
          <a:p>
            <a:r>
              <a:rPr lang="en-US" dirty="0" smtClean="0"/>
              <a:t>The calibration tool adjusts </a:t>
            </a:r>
            <a:r>
              <a:rPr lang="en-US" dirty="0"/>
              <a:t>our image-processing to the </a:t>
            </a:r>
            <a:r>
              <a:rPr lang="en-US" dirty="0" smtClean="0"/>
              <a:t>current </a:t>
            </a:r>
            <a:r>
              <a:rPr lang="en-US" dirty="0"/>
              <a:t>environment colors. </a:t>
            </a:r>
            <a:r>
              <a:rPr lang="en-US" dirty="0" smtClean="0"/>
              <a:t>The </a:t>
            </a:r>
            <a:r>
              <a:rPr lang="en-US" dirty="0"/>
              <a:t>robot </a:t>
            </a:r>
            <a:r>
              <a:rPr lang="en-US" dirty="0" smtClean="0"/>
              <a:t>defines the green and the white color spectrum.</a:t>
            </a:r>
          </a:p>
          <a:p>
            <a:r>
              <a:rPr lang="en-US" dirty="0" smtClean="0"/>
              <a:t>The </a:t>
            </a:r>
            <a:r>
              <a:rPr lang="en-US" dirty="0"/>
              <a:t>user clicks on the </a:t>
            </a:r>
            <a:r>
              <a:rPr lang="en-US" dirty="0" smtClean="0"/>
              <a:t>green\white </a:t>
            </a:r>
            <a:r>
              <a:rPr lang="en-US" dirty="0"/>
              <a:t>pixels in the original image and the tool </a:t>
            </a:r>
            <a:r>
              <a:rPr lang="en-US" dirty="0" smtClean="0"/>
              <a:t>saves the configuration for each color.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b="12007"/>
          <a:stretch/>
        </p:blipFill>
        <p:spPr>
          <a:xfrm>
            <a:off x="2200780" y="4155375"/>
            <a:ext cx="5307603" cy="214036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44580" y="6295744"/>
            <a:ext cx="806217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[2] </a:t>
            </a:r>
            <a:r>
              <a:rPr lang="en-US" sz="1400" dirty="0"/>
              <a:t>R. Gonzalez and R. Woods, </a:t>
            </a:r>
            <a:r>
              <a:rPr lang="en-US" sz="1400" i="1" dirty="0"/>
              <a:t>Digital Image Processing</a:t>
            </a:r>
            <a:r>
              <a:rPr lang="en-US" sz="1400" dirty="0"/>
              <a:t>, Third Edition, Pearson  Education,  2008.</a:t>
            </a:r>
          </a:p>
        </p:txBody>
      </p:sp>
    </p:spTree>
    <p:extLst>
      <p:ext uri="{BB962C8B-B14F-4D97-AF65-F5344CB8AC3E}">
        <p14:creationId xmlns:p14="http://schemas.microsoft.com/office/powerpoint/2010/main" val="4278179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18901"/>
            <a:ext cx="8596668" cy="1000259"/>
          </a:xfrm>
        </p:spPr>
        <p:txBody>
          <a:bodyPr/>
          <a:lstStyle/>
          <a:p>
            <a:r>
              <a:rPr lang="en-US" dirty="0" smtClean="0"/>
              <a:t>Goal Detection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9859"/>
            <a:ext cx="8415151" cy="2730321"/>
          </a:xfrm>
        </p:spPr>
        <p:txBody>
          <a:bodyPr>
            <a:normAutofit/>
          </a:bodyPr>
          <a:lstStyle/>
          <a:p>
            <a:r>
              <a:rPr lang="en-US" b="1" dirty="0" smtClean="0"/>
              <a:t>Input</a:t>
            </a:r>
            <a:r>
              <a:rPr lang="en-US" dirty="0" smtClean="0"/>
              <a:t>: Raw image from the robot’s camera.</a:t>
            </a:r>
          </a:p>
          <a:p>
            <a:r>
              <a:rPr lang="en-US" b="1" dirty="0" smtClean="0"/>
              <a:t>Output</a:t>
            </a:r>
            <a:r>
              <a:rPr lang="en-US" dirty="0" smtClean="0"/>
              <a:t>: Data structure that contains information about the goal, such as is the goal detected (full\partial detection), the center of the goal, etc.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542368" y="2610118"/>
            <a:ext cx="8936483" cy="3674772"/>
            <a:chOff x="3218541" y="2719440"/>
            <a:chExt cx="8866599" cy="3591207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 rotWithShape="1">
            <a:blip r:embed="rId2"/>
            <a:srcRect r="57462" b="28964"/>
            <a:stretch/>
          </p:blipFill>
          <p:spPr>
            <a:xfrm>
              <a:off x="3218541" y="2719440"/>
              <a:ext cx="2975088" cy="2864200"/>
            </a:xfrm>
            <a:prstGeom prst="rect">
              <a:avLst/>
            </a:prstGeom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298549" y="2936292"/>
              <a:ext cx="2786591" cy="2637142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 rotWithShape="1">
            <a:blip r:embed="rId2"/>
            <a:srcRect l="55699" t="6457" b="12480"/>
            <a:stretch/>
          </p:blipFill>
          <p:spPr>
            <a:xfrm>
              <a:off x="6193628" y="2936292"/>
              <a:ext cx="3198721" cy="337435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637680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0259"/>
          </a:xfrm>
        </p:spPr>
        <p:txBody>
          <a:bodyPr/>
          <a:lstStyle/>
          <a:p>
            <a:r>
              <a:rPr lang="en-US" dirty="0"/>
              <a:t>Goal Detection </a:t>
            </a:r>
            <a:r>
              <a:rPr lang="en-US" dirty="0" smtClean="0"/>
              <a:t>Algorithm – cont.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9859"/>
            <a:ext cx="8878790" cy="4842456"/>
          </a:xfrm>
        </p:spPr>
        <p:txBody>
          <a:bodyPr>
            <a:normAutofit/>
          </a:bodyPr>
          <a:lstStyle/>
          <a:p>
            <a:r>
              <a:rPr lang="en-US" dirty="0" smtClean="0"/>
              <a:t>The algorithm is based on finding objects in the input image, which are suspected as the goal’s posts, and selecting the most relevant ones.</a:t>
            </a:r>
          </a:p>
          <a:p>
            <a:r>
              <a:rPr lang="en-US" dirty="0" smtClean="0"/>
              <a:t>Object is suspected as a post if it satisfies the following terms:</a:t>
            </a:r>
          </a:p>
          <a:p>
            <a:pPr lvl="1"/>
            <a:r>
              <a:rPr lang="en-US" b="1" dirty="0" smtClean="0"/>
              <a:t>White</a:t>
            </a:r>
            <a:r>
              <a:rPr lang="en-US" b="1" dirty="0"/>
              <a:t>: </a:t>
            </a:r>
            <a:r>
              <a:rPr lang="en-US" dirty="0"/>
              <a:t>First, we use a simple threshold function on the HSV transform of the given image. We get a B&amp;W image, in which only white objects are white.</a:t>
            </a:r>
          </a:p>
          <a:p>
            <a:pPr lvl="1"/>
            <a:r>
              <a:rPr lang="en-US" b="1" dirty="0"/>
              <a:t>Vertical: </a:t>
            </a:r>
            <a:r>
              <a:rPr lang="en-US" dirty="0"/>
              <a:t>We perform a </a:t>
            </a:r>
            <a:r>
              <a:rPr lang="en-US" b="1" dirty="0"/>
              <a:t>vertical erosion</a:t>
            </a:r>
            <a:r>
              <a:rPr lang="en-US" dirty="0"/>
              <a:t> algorithm on the given image to remove any horizontal white objects from the image. Only vertical white objects are left.</a:t>
            </a:r>
          </a:p>
          <a:p>
            <a:pPr lvl="1"/>
            <a:r>
              <a:rPr lang="en-US" b="1" dirty="0" smtClean="0"/>
              <a:t>Rectangle-shaped</a:t>
            </a:r>
            <a:r>
              <a:rPr lang="en-US" b="1" dirty="0"/>
              <a:t>: </a:t>
            </a:r>
            <a:r>
              <a:rPr lang="en-US" dirty="0"/>
              <a:t>We surround all these objects with minimum area rectangles. We check the ratio between the output rectangle and the white-object area, and we eliminate any  rectangle that does not satisfy the threshold ratio.</a:t>
            </a:r>
          </a:p>
          <a:p>
            <a:pPr lvl="1"/>
            <a:r>
              <a:rPr lang="en-US" b="1" dirty="0"/>
              <a:t>Straight-angled: </a:t>
            </a:r>
            <a:r>
              <a:rPr lang="en-US" dirty="0"/>
              <a:t>From the robot’s eyes, the posts are orthogonal to the field’s plane. </a:t>
            </a:r>
            <a:br>
              <a:rPr lang="en-US" dirty="0"/>
            </a:br>
            <a:r>
              <a:rPr lang="en-US" dirty="0"/>
              <a:t>We check that the rectangles angle is close to zero.</a:t>
            </a:r>
          </a:p>
          <a:p>
            <a:pPr lvl="1"/>
            <a:r>
              <a:rPr lang="en-US" b="1" dirty="0"/>
              <a:t>Inter-edge ratio: </a:t>
            </a:r>
            <a:r>
              <a:rPr lang="en-US" dirty="0"/>
              <a:t>We eliminate any rectangle that does not characterized by long vertical edge and a short horizontal edge.</a:t>
            </a:r>
          </a:p>
          <a:p>
            <a:r>
              <a:rPr lang="en-US" dirty="0" smtClean="0">
                <a:hlinkClick r:id="rId2"/>
              </a:rPr>
              <a:t>Goal Detection Video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6105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000259"/>
          </a:xfrm>
        </p:spPr>
        <p:txBody>
          <a:bodyPr/>
          <a:lstStyle/>
          <a:p>
            <a:r>
              <a:rPr lang="en-US" dirty="0" smtClean="0"/>
              <a:t>Targets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609859"/>
            <a:ext cx="8878790" cy="4842456"/>
          </a:xfrm>
        </p:spPr>
        <p:txBody>
          <a:bodyPr>
            <a:normAutofit/>
          </a:bodyPr>
          <a:lstStyle/>
          <a:p>
            <a:r>
              <a:rPr lang="en-US" dirty="0" smtClean="0"/>
              <a:t>Integrate our code into the system and maintenance.</a:t>
            </a:r>
          </a:p>
          <a:p>
            <a:endParaRPr lang="en-US" dirty="0" smtClean="0"/>
          </a:p>
          <a:p>
            <a:r>
              <a:rPr lang="en-US" dirty="0"/>
              <a:t>Develop </a:t>
            </a:r>
            <a:r>
              <a:rPr lang="en-US" dirty="0" smtClean="0"/>
              <a:t>a robust algorithm for calculating the distance to </a:t>
            </a:r>
            <a:r>
              <a:rPr lang="en-US" dirty="0"/>
              <a:t>all detected </a:t>
            </a:r>
            <a:r>
              <a:rPr lang="en-US" dirty="0" smtClean="0"/>
              <a:t>objects </a:t>
            </a:r>
            <a:r>
              <a:rPr lang="en-US" dirty="0"/>
              <a:t>such as </a:t>
            </a:r>
            <a:r>
              <a:rPr lang="en-US" dirty="0" smtClean="0"/>
              <a:t>the ball</a:t>
            </a:r>
            <a:r>
              <a:rPr lang="en-US" dirty="0"/>
              <a:t>, </a:t>
            </a:r>
            <a:r>
              <a:rPr lang="en-US" dirty="0" smtClean="0"/>
              <a:t>the goal </a:t>
            </a:r>
            <a:r>
              <a:rPr lang="en-US" dirty="0"/>
              <a:t>and </a:t>
            </a:r>
            <a:r>
              <a:rPr lang="en-US" dirty="0" smtClean="0"/>
              <a:t>the white lines on the field.</a:t>
            </a:r>
          </a:p>
          <a:p>
            <a:endParaRPr lang="en-US" dirty="0" smtClean="0"/>
          </a:p>
          <a:p>
            <a:r>
              <a:rPr lang="en-US" dirty="0" smtClean="0"/>
              <a:t>Develop a goalie system, including brain (i.e. FSM), ball movement algorithm, etc.</a:t>
            </a:r>
          </a:p>
          <a:p>
            <a:endParaRPr lang="en-US" dirty="0" smtClean="0"/>
          </a:p>
          <a:p>
            <a:r>
              <a:rPr lang="en-US" dirty="0" smtClean="0"/>
              <a:t>Create an interface between the vision core and the localization core.</a:t>
            </a:r>
          </a:p>
          <a:p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886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757</TotalTime>
  <Words>475</Words>
  <Application>Microsoft Office PowerPoint</Application>
  <PresentationFormat>Widescreen</PresentationFormat>
  <Paragraphs>46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RoboCup 2016 - KSL Design and implementation of vision and image processing core</vt:lpstr>
      <vt:lpstr>Vision Team Goals</vt:lpstr>
      <vt:lpstr>Calibration Tool</vt:lpstr>
      <vt:lpstr>Goal Detection Algorithm</vt:lpstr>
      <vt:lpstr>Goal Detection Algorithm – cont.</vt:lpstr>
      <vt:lpstr>Targets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Rabinowitz, Assaf</dc:creator>
  <cp:keywords>CTPClassification=CTP_NWR:VisualMarkings=</cp:keywords>
  <cp:lastModifiedBy>Julia Almog</cp:lastModifiedBy>
  <cp:revision>33</cp:revision>
  <dcterms:created xsi:type="dcterms:W3CDTF">2016-02-18T08:35:32Z</dcterms:created>
  <dcterms:modified xsi:type="dcterms:W3CDTF">2016-02-21T06:51:07Z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32fa46f8-1dd2-4e9a-805d-9f92ecb707a1</vt:lpwstr>
  </property>
  <property fmtid="{D5CDD505-2E9C-101B-9397-08002B2CF9AE}" pid="3" name="CTP_TimeStamp">
    <vt:lpwstr>2016-02-18 21:13:26Z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CTP_NWR</vt:lpwstr>
  </property>
</Properties>
</file>