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57" r:id="rId4"/>
    <p:sldId id="261" r:id="rId5"/>
    <p:sldId id="258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3662" autoAdjust="0"/>
  </p:normalViewPr>
  <p:slideViewPr>
    <p:cSldViewPr>
      <p:cViewPr varScale="1">
        <p:scale>
          <a:sx n="97" d="100"/>
          <a:sy n="97" d="100"/>
        </p:scale>
        <p:origin x="20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30C204-156F-4F5C-88B7-F84E3DFDEDCC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D65EA7-D8D3-4269-9225-684AB0B24B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507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שער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5EA7-D8D3-4269-9225-684AB0B24BE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277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#רשתות חיישנים- מה זה בכלל?</a:t>
            </a:r>
          </a:p>
          <a:p>
            <a:endParaRPr lang="he-IL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*מקורות המידע של הרשת הם חיישנים. המידע צריך להגיע אל צומת היעד, דרך צמתי ביניים היוצרים מסלולים להעברת המידע.</a:t>
            </a:r>
          </a:p>
          <a:p>
            <a:endParaRPr lang="he-IL" dirty="0" smtClean="0"/>
          </a:p>
          <a:p>
            <a:r>
              <a:rPr lang="he-IL" dirty="0" smtClean="0"/>
              <a:t>יש לנו חיישנים שאוספים מידע- הם המקורות, והמידע עובר אל היעד דרך צמתי ביניים</a:t>
            </a:r>
          </a:p>
          <a:p>
            <a:r>
              <a:rPr lang="he-IL" dirty="0" smtClean="0"/>
              <a:t>כאשר לכל מקור יש מספר מסלולים אפשריים אל היעד בהם המידע ממנו יכול לעבור.</a:t>
            </a:r>
          </a:p>
          <a:p>
            <a:endParaRPr lang="he-IL" dirty="0" smtClean="0"/>
          </a:p>
          <a:p>
            <a:r>
              <a:rPr lang="he-IL" dirty="0" smtClean="0"/>
              <a:t>---</a:t>
            </a:r>
          </a:p>
          <a:p>
            <a:endParaRPr lang="he-IL" dirty="0" smtClean="0"/>
          </a:p>
          <a:p>
            <a:r>
              <a:rPr lang="he-IL" dirty="0" smtClean="0"/>
              <a:t>*רשתות </a:t>
            </a:r>
            <a:r>
              <a:rPr lang="en-US" dirty="0" err="1" smtClean="0"/>
              <a:t>EnHANTs</a:t>
            </a:r>
            <a:r>
              <a:rPr lang="en-US" dirty="0" smtClean="0"/>
              <a:t>- </a:t>
            </a:r>
            <a:r>
              <a:rPr lang="he-IL" dirty="0" smtClean="0"/>
              <a:t>צמתי הביניים ברשת הם בעלי בטריה מוגבלת הנטענים סולרית.</a:t>
            </a:r>
          </a:p>
          <a:p>
            <a:r>
              <a:rPr lang="he-IL" dirty="0" smtClean="0"/>
              <a:t>התקשורת בין הצמתים ברשת נעשית בצורה אלחוטית</a:t>
            </a:r>
          </a:p>
          <a:p>
            <a:endParaRPr lang="he-IL" dirty="0" smtClean="0"/>
          </a:p>
          <a:p>
            <a:r>
              <a:rPr lang="he-IL" dirty="0" smtClean="0"/>
              <a:t>אנחנו מדברים על רשתות </a:t>
            </a:r>
            <a:r>
              <a:rPr lang="en-US" dirty="0" err="1" smtClean="0"/>
              <a:t>EnHANTs</a:t>
            </a:r>
            <a:r>
              <a:rPr lang="en-US" dirty="0" smtClean="0"/>
              <a:t>- </a:t>
            </a:r>
            <a:r>
              <a:rPr lang="he-IL" dirty="0" smtClean="0"/>
              <a:t>רשתות בהם צמתי הביניים הם רכיבים בעלי יכולת </a:t>
            </a:r>
          </a:p>
          <a:p>
            <a:r>
              <a:rPr lang="en-US" dirty="0" smtClean="0"/>
              <a:t>energy harvesting </a:t>
            </a:r>
            <a:r>
              <a:rPr lang="he-IL" dirty="0" smtClean="0"/>
              <a:t>כלומר אגירת אנרגיה ע"י רכיבים סולרים, כאשר צמתים שכנים ברשת</a:t>
            </a:r>
          </a:p>
          <a:p>
            <a:r>
              <a:rPr lang="he-IL" dirty="0" smtClean="0"/>
              <a:t>מתקשרים ביניהם בצורה אלחוטית.</a:t>
            </a:r>
          </a:p>
          <a:p>
            <a:endParaRPr lang="he-IL" dirty="0" smtClean="0"/>
          </a:p>
          <a:p>
            <a:r>
              <a:rPr lang="he-IL" dirty="0" smtClean="0"/>
              <a:t>לצמתי הביניים יש בטריה מוגבלת, הנטענת ע"י התאים הסולרים, ונפרקת כאשר הצומת </a:t>
            </a:r>
          </a:p>
          <a:p>
            <a:r>
              <a:rPr lang="he-IL" dirty="0" smtClean="0"/>
              <a:t>מבצע פעולות, כמו קבלה או שליחה של מידע.</a:t>
            </a:r>
          </a:p>
          <a:p>
            <a:endParaRPr lang="he-IL" dirty="0" smtClean="0"/>
          </a:p>
          <a:p>
            <a:r>
              <a:rPr lang="he-IL" dirty="0" smtClean="0"/>
              <a:t>לעומתם צומת</a:t>
            </a:r>
            <a:r>
              <a:rPr lang="he-IL" baseline="0" dirty="0" smtClean="0"/>
              <a:t> </a:t>
            </a:r>
            <a:r>
              <a:rPr lang="he-IL" dirty="0" smtClean="0"/>
              <a:t>היעד הם בעלי אנרגיה בלתי מוגבלת</a:t>
            </a:r>
          </a:p>
          <a:p>
            <a:r>
              <a:rPr lang="he-IL" dirty="0" smtClean="0"/>
              <a:t>---</a:t>
            </a:r>
          </a:p>
          <a:p>
            <a:r>
              <a:rPr lang="he-IL" dirty="0" smtClean="0"/>
              <a:t>*המטרה היא להעביר את</a:t>
            </a:r>
            <a:r>
              <a:rPr lang="he-IL" baseline="0" dirty="0" smtClean="0"/>
              <a:t> חבילות </a:t>
            </a:r>
            <a:r>
              <a:rPr lang="he-IL" dirty="0" smtClean="0"/>
              <a:t>המידע מצמתי המקורות אל צומת היעד בצורה היעילה </a:t>
            </a:r>
          </a:p>
          <a:p>
            <a:r>
              <a:rPr lang="he-IL" dirty="0" smtClean="0"/>
              <a:t>ביותר (מהירות, אנרגיה) דרך צמתי הביניים, לפי המסלולים הקיימים ברשת.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במודל שלנו, צומת היעד הוא זה שמנהל את העברת המידע, </a:t>
            </a:r>
            <a:r>
              <a:rPr lang="he-IL" b="0" dirty="0" smtClean="0"/>
              <a:t>יש לו משדר חזק שנקלט בכל הצמתים האחרים</a:t>
            </a:r>
            <a:r>
              <a:rPr lang="he-IL" dirty="0" smtClean="0"/>
              <a:t>, ומודיע לכל הצמתים ברשת</a:t>
            </a:r>
          </a:p>
          <a:p>
            <a:r>
              <a:rPr lang="he-IL" dirty="0" smtClean="0"/>
              <a:t>באיזה מסלול יעבור המידע מכל מקור. נרצה ליצור סימולציה של הרשת, כך שנוכל לבחון </a:t>
            </a:r>
          </a:p>
          <a:p>
            <a:r>
              <a:rPr lang="he-IL" dirty="0" smtClean="0"/>
              <a:t>את היעילות של אלגוריתמים שונים שאותם צומת היעד יריץ.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5EA7-D8D3-4269-9225-684AB0B24BE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115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#כמה מושגים על מידול הרשת</a:t>
            </a:r>
          </a:p>
          <a:p>
            <a:endParaRPr lang="he-IL" dirty="0" smtClean="0"/>
          </a:p>
          <a:p>
            <a:r>
              <a:rPr lang="he-IL" dirty="0" smtClean="0"/>
              <a:t>יחידות הזמן שבהן אנו עוסקים יקראו </a:t>
            </a:r>
            <a:r>
              <a:rPr lang="en-US" dirty="0" smtClean="0"/>
              <a:t>slots.</a:t>
            </a:r>
          </a:p>
          <a:p>
            <a:r>
              <a:rPr lang="he-IL" dirty="0" smtClean="0"/>
              <a:t>בכל </a:t>
            </a:r>
            <a:r>
              <a:rPr lang="en-US" dirty="0" smtClean="0"/>
              <a:t>slot </a:t>
            </a:r>
            <a:r>
              <a:rPr lang="he-IL" dirty="0" smtClean="0"/>
              <a:t>כל מקור רוצה להעביר כמות מסוימת של חבילות מידע אל היעד.</a:t>
            </a:r>
          </a:p>
          <a:p>
            <a:r>
              <a:rPr lang="he-IL" dirty="0" smtClean="0"/>
              <a:t>עבור מקור </a:t>
            </a:r>
            <a:r>
              <a:rPr lang="en-US" dirty="0" smtClean="0"/>
              <a:t>s </a:t>
            </a:r>
            <a:r>
              <a:rPr lang="he-IL" dirty="0" smtClean="0"/>
              <a:t>כמות זאת תסומן ב </a:t>
            </a:r>
            <a:r>
              <a:rPr lang="en-US" dirty="0" err="1" smtClean="0"/>
              <a:t>gs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eu</a:t>
            </a:r>
            <a:r>
              <a:rPr lang="en-US" dirty="0" smtClean="0"/>
              <a:t>- </a:t>
            </a:r>
            <a:r>
              <a:rPr lang="he-IL" dirty="0" smtClean="0"/>
              <a:t>כמות האנרגיה [</a:t>
            </a:r>
            <a:r>
              <a:rPr lang="en-US" dirty="0" err="1" smtClean="0"/>
              <a:t>mJ</a:t>
            </a:r>
            <a:r>
              <a:rPr lang="en-US" dirty="0" smtClean="0"/>
              <a:t>] </a:t>
            </a:r>
            <a:r>
              <a:rPr lang="he-IL" dirty="0" smtClean="0"/>
              <a:t>שנאגרת בצומת </a:t>
            </a:r>
            <a:r>
              <a:rPr lang="en-US" dirty="0" smtClean="0"/>
              <a:t>u </a:t>
            </a:r>
            <a:r>
              <a:rPr lang="he-IL" dirty="0" smtClean="0"/>
              <a:t>בכל </a:t>
            </a:r>
            <a:r>
              <a:rPr lang="en-US" dirty="0" smtClean="0"/>
              <a:t>slot. (</a:t>
            </a:r>
            <a:r>
              <a:rPr lang="he-IL" dirty="0" smtClean="0"/>
              <a:t>יכול להשתנות לאורך הסימולציה, כרגע מניחים שקבוע)</a:t>
            </a:r>
          </a:p>
          <a:p>
            <a:r>
              <a:rPr lang="en-US" dirty="0" err="1" smtClean="0"/>
              <a:t>Bmax</a:t>
            </a:r>
            <a:r>
              <a:rPr lang="en-US" dirty="0" smtClean="0"/>
              <a:t>- </a:t>
            </a:r>
            <a:r>
              <a:rPr lang="he-IL" dirty="0" smtClean="0"/>
              <a:t>כמות האנרגיה המקסימלית שיכולה להיאגר בבטריה של צומת ביניים.</a:t>
            </a:r>
          </a:p>
          <a:p>
            <a:r>
              <a:rPr lang="en-US" dirty="0" smtClean="0"/>
              <a:t>Bu(</a:t>
            </a:r>
            <a:r>
              <a:rPr lang="en-US" dirty="0" err="1" smtClean="0"/>
              <a:t>i</a:t>
            </a:r>
            <a:r>
              <a:rPr lang="en-US" dirty="0" smtClean="0"/>
              <a:t>)- </a:t>
            </a:r>
            <a:r>
              <a:rPr lang="he-IL" dirty="0" smtClean="0"/>
              <a:t>רמת הבטריה (כמות האנרגיה שאגורה בה) של צומת </a:t>
            </a:r>
            <a:r>
              <a:rPr lang="en-US" dirty="0" smtClean="0"/>
              <a:t>u </a:t>
            </a:r>
            <a:r>
              <a:rPr lang="he-IL" dirty="0" smtClean="0"/>
              <a:t>בסוף </a:t>
            </a:r>
            <a:r>
              <a:rPr lang="en-US" dirty="0" smtClean="0"/>
              <a:t>slot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he-IL" dirty="0" smtClean="0"/>
              <a:t>עבור כל מקור יש מספר מסלולים אפשריים להעברת המידע ממנו, אך בכל </a:t>
            </a:r>
            <a:r>
              <a:rPr lang="en-US" dirty="0" smtClean="0"/>
              <a:t>slot </a:t>
            </a:r>
            <a:r>
              <a:rPr lang="he-IL" dirty="0" smtClean="0"/>
              <a:t>רק</a:t>
            </a:r>
          </a:p>
          <a:p>
            <a:r>
              <a:rPr lang="he-IL" dirty="0" smtClean="0"/>
              <a:t>מסלול אחד מכל מקור יהיה פעיל (כלומר, ההעברה עבור המקור נעשת ממנו).</a:t>
            </a:r>
          </a:p>
          <a:p>
            <a:endParaRPr lang="he-IL" dirty="0" smtClean="0"/>
          </a:p>
          <a:p>
            <a:r>
              <a:rPr lang="he-IL" dirty="0" smtClean="0"/>
              <a:t>צומת יקרא פעיל ב</a:t>
            </a:r>
            <a:r>
              <a:rPr lang="en-US" dirty="0" smtClean="0"/>
              <a:t>slot </a:t>
            </a:r>
            <a:r>
              <a:rPr lang="he-IL" dirty="0" smtClean="0"/>
              <a:t>מסוים, אם הוא נמצא על מסלול פעיל אחד לפחות ב</a:t>
            </a:r>
            <a:r>
              <a:rPr lang="en-US" dirty="0" smtClean="0"/>
              <a:t>slot </a:t>
            </a:r>
            <a:r>
              <a:rPr lang="he-IL" dirty="0" smtClean="0"/>
              <a:t>זה. </a:t>
            </a:r>
          </a:p>
          <a:p>
            <a:r>
              <a:rPr lang="he-IL" dirty="0" smtClean="0"/>
              <a:t>(צמתים יכולים להיות שייכים לכמה מסלולים)</a:t>
            </a:r>
          </a:p>
          <a:p>
            <a:endParaRPr lang="he-IL" dirty="0" smtClean="0"/>
          </a:p>
          <a:p>
            <a:r>
              <a:rPr lang="he-IL" dirty="0" smtClean="0"/>
              <a:t>קבלת ושליחת הודעות צורכת אנרגיה. אם לצומת אין מספיק אנרגיה בבטריה כדי</a:t>
            </a:r>
          </a:p>
          <a:p>
            <a:r>
              <a:rPr lang="he-IL" dirty="0" smtClean="0"/>
              <a:t>להשלים קבלה ושליחה של חבילת מידע מסוימת, הוא לא יעביר חבילה זו, והיא "תיפול".</a:t>
            </a:r>
          </a:p>
          <a:p>
            <a:endParaRPr lang="he-IL" dirty="0" smtClean="0"/>
          </a:p>
          <a:p>
            <a:r>
              <a:rPr lang="he-IL" dirty="0" smtClean="0"/>
              <a:t>כאשר צומת אינו פעיל- רמת הבטרייה שלו עולה, משום שהוא נטען באנרגיה.</a:t>
            </a:r>
          </a:p>
          <a:p>
            <a:r>
              <a:rPr lang="he-IL" dirty="0" smtClean="0"/>
              <a:t>כאשר צומת פעיל- רמת הבטרייה שלו תרד במהלך ה</a:t>
            </a:r>
            <a:r>
              <a:rPr lang="en-US" dirty="0" smtClean="0"/>
              <a:t>slot </a:t>
            </a:r>
            <a:r>
              <a:rPr lang="he-IL" dirty="0" smtClean="0"/>
              <a:t>עבור כל קבלה ושליחה של חבילה</a:t>
            </a:r>
          </a:p>
          <a:p>
            <a:r>
              <a:rPr lang="he-IL" dirty="0" smtClean="0"/>
              <a:t>ובמקביל תעלה בהתאם לקצב אגירת האנרגיה מהתאים הסולרים שלו.</a:t>
            </a:r>
          </a:p>
          <a:p>
            <a:r>
              <a:rPr lang="he-IL" dirty="0" smtClean="0"/>
              <a:t>(לרוב רמת אנרגיה של צומת פעיל בסוף </a:t>
            </a:r>
            <a:r>
              <a:rPr lang="en-US" dirty="0" smtClean="0"/>
              <a:t>slot </a:t>
            </a:r>
            <a:r>
              <a:rPr lang="he-IL" dirty="0" smtClean="0"/>
              <a:t>תהיה נמוכה מרמתו בתחלת ה</a:t>
            </a:r>
            <a:r>
              <a:rPr lang="en-US" dirty="0" smtClean="0"/>
              <a:t>slot)</a:t>
            </a:r>
          </a:p>
          <a:p>
            <a:endParaRPr lang="en-US" dirty="0" smtClean="0"/>
          </a:p>
          <a:p>
            <a:r>
              <a:rPr lang="he-IL" dirty="0" smtClean="0"/>
              <a:t>בסוף כל </a:t>
            </a:r>
            <a:r>
              <a:rPr lang="en-US" dirty="0" smtClean="0"/>
              <a:t>slot </a:t>
            </a:r>
            <a:r>
              <a:rPr lang="he-IL" dirty="0" smtClean="0"/>
              <a:t>צומת היעד יודע את רמות הבטריות של כל צמתי הביניים, מחליט אם יש צורך</a:t>
            </a:r>
          </a:p>
          <a:p>
            <a:r>
              <a:rPr lang="he-IL" dirty="0" smtClean="0"/>
              <a:t>לבצע החלפה בין מסלולים (העברת המידע עבור מקור </a:t>
            </a:r>
            <a:r>
              <a:rPr lang="en-US" dirty="0" smtClean="0"/>
              <a:t>s </a:t>
            </a:r>
            <a:r>
              <a:rPr lang="he-IL" dirty="0" smtClean="0"/>
              <a:t>הייתה ב</a:t>
            </a:r>
            <a:r>
              <a:rPr lang="en-US" dirty="0" smtClean="0"/>
              <a:t>slot </a:t>
            </a:r>
            <a:r>
              <a:rPr lang="he-IL" dirty="0" smtClean="0"/>
              <a:t>הנוכחי דרך מסלול</a:t>
            </a:r>
          </a:p>
          <a:p>
            <a:r>
              <a:rPr lang="he-IL" dirty="0" smtClean="0"/>
              <a:t>מסוים, ב</a:t>
            </a:r>
            <a:r>
              <a:rPr lang="en-US" dirty="0" smtClean="0"/>
              <a:t>slot </a:t>
            </a:r>
            <a:r>
              <a:rPr lang="he-IL" dirty="0" smtClean="0"/>
              <a:t>הבא מסלול זה יהפוך ללא-פעיל ומסלול שונה עבור </a:t>
            </a:r>
            <a:r>
              <a:rPr lang="en-US" dirty="0" smtClean="0"/>
              <a:t>s </a:t>
            </a:r>
            <a:r>
              <a:rPr lang="he-IL" dirty="0" smtClean="0"/>
              <a:t>יהפוך לפעיל) </a:t>
            </a:r>
          </a:p>
          <a:p>
            <a:r>
              <a:rPr lang="he-IL" dirty="0" smtClean="0"/>
              <a:t>ובמקרה שיש צורך בהחלפה- יודיע על כך לכל צמתי המערכת.</a:t>
            </a:r>
          </a:p>
          <a:p>
            <a:endParaRPr lang="he-IL" dirty="0" smtClean="0"/>
          </a:p>
          <a:p>
            <a:r>
              <a:rPr lang="he-IL" dirty="0" smtClean="0"/>
              <a:t>(אנחנו מתמקדים כרגע בגישת </a:t>
            </a:r>
            <a:r>
              <a:rPr lang="en-US" b="0" dirty="0" smtClean="0"/>
              <a:t>Hysteresis</a:t>
            </a:r>
            <a:r>
              <a:rPr lang="en-US" dirty="0" smtClean="0"/>
              <a:t>-Driven Routing </a:t>
            </a:r>
            <a:r>
              <a:rPr lang="he-IL" dirty="0" smtClean="0"/>
              <a:t> ,בה המסלולים הפעילים יבחרו</a:t>
            </a:r>
          </a:p>
          <a:p>
            <a:r>
              <a:rPr lang="he-IL" dirty="0" smtClean="0"/>
              <a:t>לפי רמות האנרגיה בצמתים שהם מכילים. החלפה בין מסלולים תיעשה כאשר ההפרש </a:t>
            </a:r>
          </a:p>
          <a:p>
            <a:r>
              <a:rPr lang="he-IL" dirty="0" smtClean="0"/>
              <a:t>בין אנרגיות המסלולים ייחצה סף מסוים שהוגדר מראש)</a:t>
            </a:r>
          </a:p>
          <a:p>
            <a:endParaRPr lang="he-IL" dirty="0" smtClean="0"/>
          </a:p>
          <a:p>
            <a:r>
              <a:rPr lang="he-IL" dirty="0" smtClean="0"/>
              <a:t>קוד עבור סימולציה של מערכת כזו צריך לעקוב במשך כל זמן פעילות המערכת (כמות מסוימת של </a:t>
            </a:r>
            <a:r>
              <a:rPr lang="en-US" dirty="0" smtClean="0"/>
              <a:t>slots)</a:t>
            </a:r>
          </a:p>
          <a:p>
            <a:r>
              <a:rPr lang="he-IL" dirty="0" smtClean="0"/>
              <a:t>אחר שינויי רמות האנרגיה בכל צמתי הביניים, בהתאם למסלולים הפעילים ומעבר החבילות בהם. </a:t>
            </a:r>
          </a:p>
          <a:p>
            <a:r>
              <a:rPr lang="he-IL" dirty="0" smtClean="0"/>
              <a:t>כמו כן, ימדל את האלגוריתם שהמקור מבצע החלטות לפיו, ואת השינויים בפעילות הצמתים לפיו.</a:t>
            </a:r>
          </a:p>
          <a:p>
            <a:endParaRPr lang="he-IL" dirty="0" smtClean="0"/>
          </a:p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5EA7-D8D3-4269-9225-684AB0B24BE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996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#כמה מושגים על מידול הרשת</a:t>
            </a:r>
          </a:p>
          <a:p>
            <a:endParaRPr lang="he-IL" dirty="0" smtClean="0"/>
          </a:p>
          <a:p>
            <a:r>
              <a:rPr lang="he-IL" dirty="0" smtClean="0"/>
              <a:t>יחידות הזמן שבהן אנו עוסקים יקראו </a:t>
            </a:r>
            <a:r>
              <a:rPr lang="en-US" dirty="0" smtClean="0"/>
              <a:t>slots.</a:t>
            </a:r>
          </a:p>
          <a:p>
            <a:r>
              <a:rPr lang="he-IL" dirty="0" smtClean="0"/>
              <a:t>בכל </a:t>
            </a:r>
            <a:r>
              <a:rPr lang="en-US" dirty="0" smtClean="0"/>
              <a:t>slot </a:t>
            </a:r>
            <a:r>
              <a:rPr lang="he-IL" dirty="0" smtClean="0"/>
              <a:t>כל מקור רוצה להעביר כמות מסוימת של חבילות מידע אל היעד.</a:t>
            </a:r>
          </a:p>
          <a:p>
            <a:r>
              <a:rPr lang="he-IL" dirty="0" smtClean="0"/>
              <a:t>עבור מקור </a:t>
            </a:r>
            <a:r>
              <a:rPr lang="en-US" dirty="0" smtClean="0"/>
              <a:t>s </a:t>
            </a:r>
            <a:r>
              <a:rPr lang="he-IL" dirty="0" smtClean="0"/>
              <a:t>כמות זאת תסומן ב </a:t>
            </a:r>
            <a:r>
              <a:rPr lang="en-US" dirty="0" err="1" smtClean="0"/>
              <a:t>gs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eu</a:t>
            </a:r>
            <a:r>
              <a:rPr lang="en-US" dirty="0" smtClean="0"/>
              <a:t>- </a:t>
            </a:r>
            <a:r>
              <a:rPr lang="he-IL" dirty="0" smtClean="0"/>
              <a:t>כמות האנרגיה [</a:t>
            </a:r>
            <a:r>
              <a:rPr lang="en-US" dirty="0" err="1" smtClean="0"/>
              <a:t>mJ</a:t>
            </a:r>
            <a:r>
              <a:rPr lang="en-US" dirty="0" smtClean="0"/>
              <a:t>] </a:t>
            </a:r>
            <a:r>
              <a:rPr lang="he-IL" dirty="0" smtClean="0"/>
              <a:t>שנאגרת בצומת </a:t>
            </a:r>
            <a:r>
              <a:rPr lang="en-US" dirty="0" smtClean="0"/>
              <a:t>u </a:t>
            </a:r>
            <a:r>
              <a:rPr lang="he-IL" dirty="0" smtClean="0"/>
              <a:t>בכל </a:t>
            </a:r>
            <a:r>
              <a:rPr lang="en-US" dirty="0" smtClean="0"/>
              <a:t>slot. (</a:t>
            </a:r>
            <a:r>
              <a:rPr lang="he-IL" dirty="0" smtClean="0"/>
              <a:t>יכול להשתנות לאורך הסימולציה, כרגע מניחים שקבוע)</a:t>
            </a:r>
          </a:p>
          <a:p>
            <a:r>
              <a:rPr lang="en-US" dirty="0" err="1" smtClean="0"/>
              <a:t>Bmax</a:t>
            </a:r>
            <a:r>
              <a:rPr lang="en-US" dirty="0" smtClean="0"/>
              <a:t>- </a:t>
            </a:r>
            <a:r>
              <a:rPr lang="he-IL" dirty="0" smtClean="0"/>
              <a:t>כמות האנרגיה המקסימלית שיכולה להיאגר בבטריה של צומת ביניים.</a:t>
            </a:r>
          </a:p>
          <a:p>
            <a:r>
              <a:rPr lang="en-US" dirty="0" smtClean="0"/>
              <a:t>Bu(</a:t>
            </a:r>
            <a:r>
              <a:rPr lang="en-US" dirty="0" err="1" smtClean="0"/>
              <a:t>i</a:t>
            </a:r>
            <a:r>
              <a:rPr lang="en-US" dirty="0" smtClean="0"/>
              <a:t>)- </a:t>
            </a:r>
            <a:r>
              <a:rPr lang="he-IL" dirty="0" smtClean="0"/>
              <a:t>רמת הבטריה (כמות האנרגיה שאגורה בה) של צומת </a:t>
            </a:r>
            <a:r>
              <a:rPr lang="en-US" dirty="0" smtClean="0"/>
              <a:t>u </a:t>
            </a:r>
            <a:r>
              <a:rPr lang="he-IL" dirty="0" smtClean="0"/>
              <a:t>בסוף </a:t>
            </a:r>
            <a:r>
              <a:rPr lang="en-US" dirty="0" smtClean="0"/>
              <a:t>slot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he-IL" dirty="0" smtClean="0"/>
              <a:t>עבור כל מקור יש מספר מסלולים אפשריים להעברת המידע ממנו, אך בכל </a:t>
            </a:r>
            <a:r>
              <a:rPr lang="en-US" dirty="0" smtClean="0"/>
              <a:t>slot </a:t>
            </a:r>
            <a:r>
              <a:rPr lang="he-IL" dirty="0" smtClean="0"/>
              <a:t>רק</a:t>
            </a:r>
          </a:p>
          <a:p>
            <a:r>
              <a:rPr lang="he-IL" dirty="0" smtClean="0"/>
              <a:t>מסלול אחד מכל מקור יהיה פעיל (כלומר, ההעברה עבור המקור נעשת ממנו).</a:t>
            </a:r>
          </a:p>
          <a:p>
            <a:endParaRPr lang="he-IL" dirty="0" smtClean="0"/>
          </a:p>
          <a:p>
            <a:r>
              <a:rPr lang="he-IL" dirty="0" smtClean="0"/>
              <a:t>צומת יקרא פעיל ב</a:t>
            </a:r>
            <a:r>
              <a:rPr lang="en-US" dirty="0" smtClean="0"/>
              <a:t>slot </a:t>
            </a:r>
            <a:r>
              <a:rPr lang="he-IL" dirty="0" smtClean="0"/>
              <a:t>מסוים, אם הוא נמצא על מסלול פעיל אחד לפחות ב</a:t>
            </a:r>
            <a:r>
              <a:rPr lang="en-US" dirty="0" smtClean="0"/>
              <a:t>slot </a:t>
            </a:r>
            <a:r>
              <a:rPr lang="he-IL" dirty="0" smtClean="0"/>
              <a:t>זה. </a:t>
            </a:r>
          </a:p>
          <a:p>
            <a:r>
              <a:rPr lang="he-IL" dirty="0" smtClean="0"/>
              <a:t>(צמתים יכולים להיות שייכים לכמה מסלולים)</a:t>
            </a:r>
          </a:p>
          <a:p>
            <a:endParaRPr lang="he-IL" dirty="0" smtClean="0"/>
          </a:p>
          <a:p>
            <a:r>
              <a:rPr lang="he-IL" dirty="0" smtClean="0"/>
              <a:t>קבלת ושליחת הודעות צורכת אנרגיה. אם לצומת אין מספיק אנרגיה בבטריה כדי</a:t>
            </a:r>
          </a:p>
          <a:p>
            <a:r>
              <a:rPr lang="he-IL" dirty="0" smtClean="0"/>
              <a:t>להשלים קבלה ושליחה של חבילת מידע מסוימת, הוא לא יעביר חבילה זו, והיא "תיפול".</a:t>
            </a:r>
          </a:p>
          <a:p>
            <a:endParaRPr lang="he-IL" dirty="0" smtClean="0"/>
          </a:p>
          <a:p>
            <a:r>
              <a:rPr lang="he-IL" dirty="0" smtClean="0"/>
              <a:t>כאשר צומת אינו פעיל- רמת הבטרייה שלו עולה, משום שהוא נטען באנרגיה.</a:t>
            </a:r>
          </a:p>
          <a:p>
            <a:r>
              <a:rPr lang="he-IL" dirty="0" smtClean="0"/>
              <a:t>כאשר צומת פעיל- רמת הבטרייה שלו תרד במהלך ה</a:t>
            </a:r>
            <a:r>
              <a:rPr lang="en-US" dirty="0" smtClean="0"/>
              <a:t>slot </a:t>
            </a:r>
            <a:r>
              <a:rPr lang="he-IL" dirty="0" smtClean="0"/>
              <a:t>עבור כל קבלה ושליחה של חבילה</a:t>
            </a:r>
          </a:p>
          <a:p>
            <a:r>
              <a:rPr lang="he-IL" dirty="0" smtClean="0"/>
              <a:t>ובמקביל תעלה בהתאם לקצב אגירת האנרגיה מהתאים הסולרים שלו.</a:t>
            </a:r>
          </a:p>
          <a:p>
            <a:r>
              <a:rPr lang="he-IL" dirty="0" smtClean="0"/>
              <a:t>(לרוב רמת אנרגיה של צומת פעיל בסוף </a:t>
            </a:r>
            <a:r>
              <a:rPr lang="en-US" dirty="0" smtClean="0"/>
              <a:t>slot </a:t>
            </a:r>
            <a:r>
              <a:rPr lang="he-IL" dirty="0" smtClean="0"/>
              <a:t>תהיה נמוכה מרמתו בתחלת ה</a:t>
            </a:r>
            <a:r>
              <a:rPr lang="en-US" dirty="0" smtClean="0"/>
              <a:t>slot)</a:t>
            </a:r>
          </a:p>
          <a:p>
            <a:endParaRPr lang="en-US" dirty="0" smtClean="0"/>
          </a:p>
          <a:p>
            <a:r>
              <a:rPr lang="he-IL" dirty="0" smtClean="0"/>
              <a:t>בסוף כל </a:t>
            </a:r>
            <a:r>
              <a:rPr lang="en-US" dirty="0" smtClean="0"/>
              <a:t>slot </a:t>
            </a:r>
            <a:r>
              <a:rPr lang="he-IL" dirty="0" smtClean="0"/>
              <a:t>צומת היעד יודע את רמות הבטריות של כל צמתי הביניים, מחליט אם יש צורך</a:t>
            </a:r>
          </a:p>
          <a:p>
            <a:r>
              <a:rPr lang="he-IL" dirty="0" smtClean="0"/>
              <a:t>לבצע החלפה בין מסלולים (העברת המידע עבור מקור </a:t>
            </a:r>
            <a:r>
              <a:rPr lang="en-US" dirty="0" smtClean="0"/>
              <a:t>s </a:t>
            </a:r>
            <a:r>
              <a:rPr lang="he-IL" dirty="0" smtClean="0"/>
              <a:t>הייתה ב</a:t>
            </a:r>
            <a:r>
              <a:rPr lang="en-US" dirty="0" smtClean="0"/>
              <a:t>slot </a:t>
            </a:r>
            <a:r>
              <a:rPr lang="he-IL" dirty="0" smtClean="0"/>
              <a:t>הנוכחי דרך מסלול</a:t>
            </a:r>
          </a:p>
          <a:p>
            <a:r>
              <a:rPr lang="he-IL" dirty="0" smtClean="0"/>
              <a:t>מסוים, ב</a:t>
            </a:r>
            <a:r>
              <a:rPr lang="en-US" dirty="0" smtClean="0"/>
              <a:t>slot </a:t>
            </a:r>
            <a:r>
              <a:rPr lang="he-IL" dirty="0" smtClean="0"/>
              <a:t>הבא מסלול זה יהפוך ללא-פעיל ומסלול שונה עבור </a:t>
            </a:r>
            <a:r>
              <a:rPr lang="en-US" dirty="0" smtClean="0"/>
              <a:t>s </a:t>
            </a:r>
            <a:r>
              <a:rPr lang="he-IL" dirty="0" smtClean="0"/>
              <a:t>יהפוך לפעיל) </a:t>
            </a:r>
          </a:p>
          <a:p>
            <a:r>
              <a:rPr lang="he-IL" dirty="0" smtClean="0"/>
              <a:t>ובמקרה שיש צורך בהחלפה- יודיע על כך לכל צמתי המערכת.</a:t>
            </a:r>
          </a:p>
          <a:p>
            <a:endParaRPr lang="he-IL" dirty="0" smtClean="0"/>
          </a:p>
          <a:p>
            <a:r>
              <a:rPr lang="he-IL" dirty="0" smtClean="0"/>
              <a:t>(אנחנו מתמקדים כרגע בגישת </a:t>
            </a:r>
            <a:r>
              <a:rPr lang="en-US" dirty="0" err="1" smtClean="0"/>
              <a:t>Hystresis</a:t>
            </a:r>
            <a:r>
              <a:rPr lang="en-US" dirty="0" smtClean="0"/>
              <a:t>-Driven Routing </a:t>
            </a:r>
            <a:r>
              <a:rPr lang="he-IL" dirty="0" smtClean="0"/>
              <a:t> ,בה המסלולים הפעילים יבחרו</a:t>
            </a:r>
          </a:p>
          <a:p>
            <a:r>
              <a:rPr lang="he-IL" dirty="0" smtClean="0"/>
              <a:t>לפי רמות האנרגיה בצמתים שהם מכילים. החלפה בין מסלולים תיעשה כאשר ההפרש </a:t>
            </a:r>
          </a:p>
          <a:p>
            <a:r>
              <a:rPr lang="he-IL" dirty="0" smtClean="0"/>
              <a:t>בין אנרגיות המסלולים ייחצה סף מסוים שהוגדר מראש)</a:t>
            </a:r>
          </a:p>
          <a:p>
            <a:endParaRPr lang="he-IL" dirty="0" smtClean="0"/>
          </a:p>
          <a:p>
            <a:r>
              <a:rPr lang="he-IL" dirty="0" smtClean="0"/>
              <a:t>קוד עבור סימולציה של מערכת כזו צריך לעקוב במשך כל זמן פעילות המערכת (כמות מסוימת של </a:t>
            </a:r>
            <a:r>
              <a:rPr lang="en-US" dirty="0" smtClean="0"/>
              <a:t>slots)</a:t>
            </a:r>
          </a:p>
          <a:p>
            <a:r>
              <a:rPr lang="he-IL" dirty="0" smtClean="0"/>
              <a:t>אחר שינויי רמות האנרגיה בכל צמתי הביניים, בהתאם למסלולים הפעילים ומעבר החבילות בהם. </a:t>
            </a:r>
          </a:p>
          <a:p>
            <a:r>
              <a:rPr lang="he-IL" dirty="0" smtClean="0"/>
              <a:t>כמו כן, ימדל את האלגוריתם שהמקור מבצע החלטות לפיו, ואת השינויים בפעילות הצמתים לפיו.</a:t>
            </a:r>
          </a:p>
          <a:p>
            <a:endParaRPr lang="he-IL" dirty="0" smtClean="0"/>
          </a:p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5EA7-D8D3-4269-9225-684AB0B24BE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824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dirty="0" smtClean="0"/>
              <a:t>אז מה עשינו עד כה?</a:t>
            </a:r>
          </a:p>
          <a:p>
            <a:endParaRPr lang="he-IL" dirty="0" smtClean="0"/>
          </a:p>
          <a:p>
            <a:r>
              <a:rPr lang="he-IL" dirty="0" smtClean="0"/>
              <a:t>בנינו סימולציה של מערכות שאותן בחנו , באמצעות תוכנת מטלב.</a:t>
            </a:r>
          </a:p>
          <a:p>
            <a:r>
              <a:rPr lang="he-IL" dirty="0" smtClean="0"/>
              <a:t>(קלט לסימולציה-) הכנסת פרמטרים ובניית גיאומטריית רשת.</a:t>
            </a:r>
          </a:p>
          <a:p>
            <a:r>
              <a:rPr lang="he-IL" dirty="0" smtClean="0"/>
              <a:t>(פלט הסימולציה-) רשתות עם גרפי אנרגיה, סטטיסטיקות.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5EA7-D8D3-4269-9225-684AB0B24BE1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284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F698CF-0316-4FE4-BCAE-E33D0320A234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76FA5A-FEBD-4AA8-8A59-CCE758913D1F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412777"/>
            <a:ext cx="5723468" cy="2376264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>מערכות הדמיה </a:t>
            </a:r>
            <a:r>
              <a:rPr lang="he-IL" dirty="0"/>
              <a:t>לרשתות </a:t>
            </a:r>
            <a:r>
              <a:rPr lang="he-IL" dirty="0" smtClean="0"/>
              <a:t>חיישנים</a:t>
            </a:r>
            <a:br>
              <a:rPr lang="he-IL" dirty="0" smtClean="0"/>
            </a:br>
            <a:r>
              <a:rPr lang="he-IL" dirty="0" smtClean="0"/>
              <a:t> </a:t>
            </a:r>
            <a:r>
              <a:rPr lang="en-US" sz="4400" dirty="0"/>
              <a:t>simulation system for sensor network</a:t>
            </a:r>
            <a:endParaRPr lang="he-IL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92591" y="3789041"/>
            <a:ext cx="61926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>
                <a:cs typeface="+mj-cs"/>
              </a:rPr>
              <a:t>ספיר ארליך</a:t>
            </a:r>
          </a:p>
          <a:p>
            <a:pPr algn="ctr"/>
            <a:r>
              <a:rPr lang="he-IL" sz="2400" dirty="0" smtClean="0">
                <a:cs typeface="+mj-cs"/>
              </a:rPr>
              <a:t>מיכל </a:t>
            </a:r>
            <a:r>
              <a:rPr lang="he-IL" sz="2400" dirty="0" err="1" smtClean="0">
                <a:cs typeface="+mj-cs"/>
              </a:rPr>
              <a:t>יומטוביאן</a:t>
            </a:r>
            <a:endParaRPr lang="he-IL" sz="2400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591" y="4630595"/>
            <a:ext cx="619268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cs typeface="+mj-cs"/>
              </a:rPr>
              <a:t>בהנחיית:</a:t>
            </a:r>
          </a:p>
          <a:p>
            <a:pPr algn="ctr"/>
            <a:r>
              <a:rPr lang="he-IL" sz="2400" dirty="0" smtClean="0">
                <a:cs typeface="+mj-cs"/>
              </a:rPr>
              <a:t>פרופסור אדריאן סגל</a:t>
            </a:r>
          </a:p>
          <a:p>
            <a:pPr algn="ctr"/>
            <a:r>
              <a:rPr lang="he-IL" sz="2400" dirty="0" smtClean="0">
                <a:cs typeface="+mj-cs"/>
              </a:rPr>
              <a:t>אלכסנדר לבזין</a:t>
            </a:r>
            <a:endParaRPr lang="he-IL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71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מערכות חיישנים – מה זה בכלל?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42" y="1923467"/>
            <a:ext cx="6196405" cy="1001477"/>
          </a:xfrm>
        </p:spPr>
        <p:txBody>
          <a:bodyPr>
            <a:normAutofit lnSpcReduction="10000"/>
          </a:bodyPr>
          <a:lstStyle/>
          <a:p>
            <a:r>
              <a:rPr lang="he-IL" sz="2000" dirty="0">
                <a:cs typeface="+mj-cs"/>
              </a:rPr>
              <a:t>מקורות המידע של הרשת הם חיישנים. המידע צריך להגיע אל צומת היעד, דרך צמתי ביניים היוצרים מסלולים להעברת המידע</a:t>
            </a:r>
            <a:r>
              <a:rPr lang="he-IL" sz="2000" dirty="0" smtClean="0">
                <a:cs typeface="+mj-cs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81245" y="2788401"/>
            <a:ext cx="6196405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cs typeface="+mj-cs"/>
              </a:rPr>
              <a:t>EnHANTs</a:t>
            </a:r>
            <a:r>
              <a:rPr lang="en-US" sz="2000" dirty="0" smtClean="0">
                <a:cs typeface="+mj-cs"/>
              </a:rPr>
              <a:t> network </a:t>
            </a:r>
            <a:r>
              <a:rPr lang="he-IL" sz="2000" dirty="0" smtClean="0">
                <a:cs typeface="+mj-cs"/>
              </a:rPr>
              <a:t>- צמתי הביניים ברשת הם בעלי בטריה מוגבלת הנטענים סולרית, מתנועה או ממקורות אנרגיה אחרים.</a:t>
            </a:r>
          </a:p>
          <a:p>
            <a:r>
              <a:rPr lang="he-IL" sz="2000" dirty="0" smtClean="0">
                <a:cs typeface="+mj-cs"/>
              </a:rPr>
              <a:t>התקשורת בין הצמתים ברשת נעשית בצורה אלחוטית.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9442" y="4044637"/>
            <a:ext cx="6196405" cy="1044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 smtClean="0">
                <a:cs typeface="+mj-cs"/>
              </a:rPr>
              <a:t>המטרה היא להעביר חבילות מידע מצמתי המקור אל צומת היעד בצורה היעילה ביותר (מהירות, אנרגיה) דרך צמתי הביניים, לפי המסלולים הקיימים ברשת.</a:t>
            </a:r>
            <a:endParaRPr lang="he-IL" sz="2000" dirty="0">
              <a:cs typeface="+mj-cs"/>
            </a:endParaRPr>
          </a:p>
        </p:txBody>
      </p:sp>
      <p:sp>
        <p:nvSpPr>
          <p:cNvPr id="6" name="Can 5"/>
          <p:cNvSpPr/>
          <p:nvPr/>
        </p:nvSpPr>
        <p:spPr>
          <a:xfrm>
            <a:off x="4355976" y="5589240"/>
            <a:ext cx="792088" cy="43204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47" y="5327978"/>
            <a:ext cx="759917" cy="679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58" t="6265" r="24558" b="53124"/>
          <a:stretch/>
        </p:blipFill>
        <p:spPr>
          <a:xfrm>
            <a:off x="4529109" y="5120989"/>
            <a:ext cx="445822" cy="41397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915816" y="5667823"/>
            <a:ext cx="1152128" cy="339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ight Arrow 12"/>
          <p:cNvSpPr/>
          <p:nvPr/>
        </p:nvSpPr>
        <p:spPr>
          <a:xfrm>
            <a:off x="6039359" y="5667823"/>
            <a:ext cx="1152128" cy="339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1619672" y="5327978"/>
            <a:ext cx="936104" cy="837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מקור</a:t>
            </a:r>
            <a:endParaRPr lang="he-IL" b="1" dirty="0"/>
          </a:p>
        </p:txBody>
      </p:sp>
      <p:sp>
        <p:nvSpPr>
          <p:cNvPr id="15" name="Oval 14"/>
          <p:cNvSpPr/>
          <p:nvPr/>
        </p:nvSpPr>
        <p:spPr>
          <a:xfrm>
            <a:off x="7297583" y="5327978"/>
            <a:ext cx="936104" cy="837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יעד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9837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2" y="601558"/>
            <a:ext cx="6965245" cy="883226"/>
          </a:xfrm>
        </p:spPr>
        <p:txBody>
          <a:bodyPr/>
          <a:lstStyle/>
          <a:p>
            <a:r>
              <a:rPr lang="he-IL" dirty="0" smtClean="0"/>
              <a:t>כמה מושגים על מידול הרשת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34" y="1484784"/>
            <a:ext cx="6564422" cy="4752528"/>
          </a:xfrm>
        </p:spPr>
        <p:txBody>
          <a:bodyPr>
            <a:normAutofit/>
          </a:bodyPr>
          <a:lstStyle/>
          <a:p>
            <a:pPr lvl="0"/>
            <a:r>
              <a:rPr lang="he-IL" sz="1800" dirty="0">
                <a:cs typeface="+mj-cs"/>
              </a:rPr>
              <a:t>יחידות הזמן בהם אנחנו עוסקים ייקראו </a:t>
            </a:r>
            <a:r>
              <a:rPr lang="en-US" sz="1800" b="1" dirty="0">
                <a:cs typeface="+mj-cs"/>
              </a:rPr>
              <a:t>slots</a:t>
            </a:r>
            <a:r>
              <a:rPr lang="he-IL" sz="1800" dirty="0">
                <a:cs typeface="+mj-cs"/>
              </a:rPr>
              <a:t>.</a:t>
            </a:r>
            <a:endParaRPr lang="en-US" sz="1800" dirty="0">
              <a:cs typeface="+mj-cs"/>
            </a:endParaRPr>
          </a:p>
          <a:p>
            <a:pPr lvl="0"/>
            <a:r>
              <a:rPr lang="he-IL" sz="1800" dirty="0">
                <a:cs typeface="+mj-cs"/>
              </a:rPr>
              <a:t>בכל </a:t>
            </a:r>
            <a:r>
              <a:rPr lang="en-US" sz="1800" dirty="0">
                <a:cs typeface="+mj-cs"/>
              </a:rPr>
              <a:t>slot </a:t>
            </a:r>
            <a:r>
              <a:rPr lang="he-IL" sz="1800" dirty="0">
                <a:cs typeface="+mj-cs"/>
              </a:rPr>
              <a:t> כל מקור רוצה להעביר כמות מסוימת של חבילות מידע אל </a:t>
            </a:r>
            <a:r>
              <a:rPr lang="he-IL" sz="1800" dirty="0" smtClean="0">
                <a:cs typeface="+mj-cs"/>
              </a:rPr>
              <a:t>היעד.</a:t>
            </a:r>
            <a:r>
              <a:rPr lang="he-IL" sz="1800" dirty="0">
                <a:cs typeface="+mj-cs"/>
              </a:rPr>
              <a:t> </a:t>
            </a:r>
            <a:r>
              <a:rPr lang="he-IL" sz="1800" dirty="0" smtClean="0">
                <a:cs typeface="+mj-cs"/>
              </a:rPr>
              <a:t>עבור </a:t>
            </a:r>
            <a:r>
              <a:rPr lang="he-IL" sz="1800" dirty="0">
                <a:cs typeface="+mj-cs"/>
              </a:rPr>
              <a:t>מקור</a:t>
            </a:r>
            <a:r>
              <a:rPr lang="en-US" sz="1800" dirty="0">
                <a:cs typeface="+mj-cs"/>
              </a:rPr>
              <a:t>s </a:t>
            </a:r>
            <a:r>
              <a:rPr lang="he-IL" sz="1800" dirty="0">
                <a:cs typeface="+mj-cs"/>
              </a:rPr>
              <a:t> כמות זאת תסומן ב </a:t>
            </a:r>
            <a:r>
              <a:rPr lang="en-US" sz="2000" b="1" dirty="0" err="1">
                <a:cs typeface="+mj-cs"/>
              </a:rPr>
              <a:t>g</a:t>
            </a:r>
            <a:r>
              <a:rPr lang="en-US" sz="1600" b="1" dirty="0" err="1">
                <a:cs typeface="+mj-cs"/>
              </a:rPr>
              <a:t>s</a:t>
            </a:r>
            <a:r>
              <a:rPr lang="he-IL" sz="1800" dirty="0">
                <a:cs typeface="+mj-cs"/>
              </a:rPr>
              <a:t>.</a:t>
            </a:r>
            <a:endParaRPr lang="en-US" sz="1800" dirty="0">
              <a:cs typeface="+mj-cs"/>
            </a:endParaRPr>
          </a:p>
          <a:p>
            <a:pPr lvl="0"/>
            <a:r>
              <a:rPr lang="en-US" sz="1800" b="1" dirty="0" err="1">
                <a:cs typeface="+mj-cs"/>
              </a:rPr>
              <a:t>e</a:t>
            </a:r>
            <a:r>
              <a:rPr lang="en-US" sz="1800" b="1" baseline="-25000" dirty="0" err="1">
                <a:cs typeface="+mj-cs"/>
              </a:rPr>
              <a:t>u</a:t>
            </a:r>
            <a:r>
              <a:rPr lang="he-IL" sz="1800" dirty="0">
                <a:cs typeface="+mj-cs"/>
              </a:rPr>
              <a:t>- כמות האנרגיה שנאגרת בצומת </a:t>
            </a:r>
            <a:r>
              <a:rPr lang="en-US" sz="1800" dirty="0">
                <a:cs typeface="+mj-cs"/>
              </a:rPr>
              <a:t>u </a:t>
            </a:r>
            <a:r>
              <a:rPr lang="he-IL" sz="1800" dirty="0">
                <a:cs typeface="+mj-cs"/>
              </a:rPr>
              <a:t>בכל </a:t>
            </a:r>
            <a:r>
              <a:rPr lang="en-US" sz="1800" dirty="0">
                <a:cs typeface="+mj-cs"/>
              </a:rPr>
              <a:t>slot</a:t>
            </a:r>
            <a:r>
              <a:rPr lang="he-IL" sz="1800" dirty="0">
                <a:cs typeface="+mj-cs"/>
              </a:rPr>
              <a:t>. </a:t>
            </a:r>
            <a:endParaRPr lang="en-US" sz="1800" dirty="0">
              <a:cs typeface="+mj-cs"/>
            </a:endParaRPr>
          </a:p>
          <a:p>
            <a:pPr lvl="0"/>
            <a:r>
              <a:rPr lang="en-US" sz="1800" b="1" dirty="0" err="1">
                <a:cs typeface="+mj-cs"/>
              </a:rPr>
              <a:t>Bmax</a:t>
            </a:r>
            <a:r>
              <a:rPr lang="he-IL" sz="1800" dirty="0">
                <a:cs typeface="+mj-cs"/>
              </a:rPr>
              <a:t>- כמות האנרגיה המקסימלית שיכולה להיאגר בבטריה של צומת ביניים.</a:t>
            </a:r>
            <a:endParaRPr lang="en-US" sz="1800" dirty="0">
              <a:cs typeface="+mj-cs"/>
            </a:endParaRPr>
          </a:p>
          <a:p>
            <a:pPr lvl="0"/>
            <a:r>
              <a:rPr lang="en-US" sz="1800" b="1" dirty="0">
                <a:cs typeface="+mj-cs"/>
              </a:rPr>
              <a:t>Bu(</a:t>
            </a:r>
            <a:r>
              <a:rPr lang="en-US" sz="1800" b="1" dirty="0" err="1">
                <a:cs typeface="+mj-cs"/>
              </a:rPr>
              <a:t>i</a:t>
            </a:r>
            <a:r>
              <a:rPr lang="en-US" sz="1800" b="1" dirty="0">
                <a:cs typeface="+mj-cs"/>
              </a:rPr>
              <a:t>)</a:t>
            </a:r>
            <a:r>
              <a:rPr lang="he-IL" sz="1800" b="1" dirty="0">
                <a:cs typeface="+mj-cs"/>
              </a:rPr>
              <a:t>- </a:t>
            </a:r>
            <a:r>
              <a:rPr lang="he-IL" sz="1800" dirty="0">
                <a:cs typeface="+mj-cs"/>
              </a:rPr>
              <a:t>רמת הבטריה של צומת</a:t>
            </a:r>
            <a:r>
              <a:rPr lang="en-US" sz="1800" dirty="0">
                <a:cs typeface="+mj-cs"/>
              </a:rPr>
              <a:t>u  </a:t>
            </a:r>
            <a:r>
              <a:rPr lang="he-IL" sz="1800" dirty="0">
                <a:cs typeface="+mj-cs"/>
              </a:rPr>
              <a:t>בסוף </a:t>
            </a:r>
            <a:r>
              <a:rPr lang="en-US" sz="1800" dirty="0">
                <a:cs typeface="+mj-cs"/>
              </a:rPr>
              <a:t>slot </a:t>
            </a:r>
            <a:r>
              <a:rPr lang="en-US" sz="1800" dirty="0" err="1">
                <a:cs typeface="+mj-cs"/>
              </a:rPr>
              <a:t>i</a:t>
            </a:r>
            <a:r>
              <a:rPr lang="he-IL" sz="1800" dirty="0">
                <a:cs typeface="+mj-cs"/>
              </a:rPr>
              <a:t>.</a:t>
            </a:r>
            <a:endParaRPr lang="en-US" sz="1800" dirty="0">
              <a:cs typeface="+mj-cs"/>
            </a:endParaRPr>
          </a:p>
          <a:p>
            <a:pPr lvl="0"/>
            <a:r>
              <a:rPr lang="he-IL" sz="1800" dirty="0">
                <a:cs typeface="+mj-cs"/>
              </a:rPr>
              <a:t>עבור כל מקור יש מספר מסלולים אפשריים להעברת המידע ממנו, אך בכל </a:t>
            </a:r>
            <a:r>
              <a:rPr lang="en-US" sz="1800" dirty="0">
                <a:cs typeface="+mj-cs"/>
              </a:rPr>
              <a:t>slot </a:t>
            </a:r>
            <a:r>
              <a:rPr lang="he-IL" sz="1800" dirty="0">
                <a:cs typeface="+mj-cs"/>
              </a:rPr>
              <a:t> רק מסלול אחד מכל מקור יהיה פעיל.</a:t>
            </a:r>
            <a:endParaRPr lang="en-US" sz="1800" dirty="0">
              <a:cs typeface="+mj-cs"/>
            </a:endParaRPr>
          </a:p>
          <a:p>
            <a:pPr marL="0" indent="0">
              <a:buNone/>
            </a:pPr>
            <a:endParaRPr lang="he-IL" dirty="0" smtClean="0">
              <a:cs typeface="+mj-cs"/>
            </a:endParaRP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10" name="Oval 9"/>
          <p:cNvSpPr/>
          <p:nvPr/>
        </p:nvSpPr>
        <p:spPr>
          <a:xfrm>
            <a:off x="1475656" y="472514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s1</a:t>
            </a:r>
            <a:endParaRPr lang="he-IL" dirty="0"/>
          </a:p>
        </p:txBody>
      </p:sp>
      <p:sp>
        <p:nvSpPr>
          <p:cNvPr id="11" name="Oval 10"/>
          <p:cNvSpPr/>
          <p:nvPr/>
        </p:nvSpPr>
        <p:spPr>
          <a:xfrm>
            <a:off x="1475656" y="5566419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s2</a:t>
            </a:r>
            <a:endParaRPr lang="he-IL" dirty="0"/>
          </a:p>
        </p:txBody>
      </p:sp>
      <p:sp>
        <p:nvSpPr>
          <p:cNvPr id="12" name="Oval 11"/>
          <p:cNvSpPr/>
          <p:nvPr/>
        </p:nvSpPr>
        <p:spPr>
          <a:xfrm>
            <a:off x="6926421" y="5013176"/>
            <a:ext cx="648072" cy="5760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</a:t>
            </a:r>
            <a:endParaRPr lang="he-IL" dirty="0"/>
          </a:p>
        </p:txBody>
      </p:sp>
      <p:sp>
        <p:nvSpPr>
          <p:cNvPr id="15" name="Oval 14"/>
          <p:cNvSpPr/>
          <p:nvPr/>
        </p:nvSpPr>
        <p:spPr>
          <a:xfrm>
            <a:off x="4237042" y="4581128"/>
            <a:ext cx="576064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17" name="Oval 16"/>
          <p:cNvSpPr/>
          <p:nvPr/>
        </p:nvSpPr>
        <p:spPr>
          <a:xfrm>
            <a:off x="4237042" y="5416443"/>
            <a:ext cx="576064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2</a:t>
            </a:r>
            <a:endParaRPr lang="he-IL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39752" y="4869160"/>
            <a:ext cx="1728192" cy="144016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39752" y="5704475"/>
            <a:ext cx="1728192" cy="144016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42350" y="5262862"/>
            <a:ext cx="1694281" cy="30355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39752" y="5990704"/>
            <a:ext cx="1694281" cy="30355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931742" y="5414640"/>
            <a:ext cx="1800498" cy="339422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967367" y="5584351"/>
            <a:ext cx="1764873" cy="681436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29176" y="4894855"/>
            <a:ext cx="1803064" cy="26233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963145" y="4398849"/>
            <a:ext cx="2104799" cy="758343"/>
            <a:chOff x="1963145" y="4398849"/>
            <a:chExt cx="2104799" cy="758343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339752" y="5013176"/>
              <a:ext cx="1728192" cy="14401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963145" y="4398849"/>
              <a:ext cx="54053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/>
                <a:t>gs1</a:t>
              </a:r>
              <a:endParaRPr lang="he-IL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91480" y="4321877"/>
            <a:ext cx="821230" cy="392904"/>
            <a:chOff x="3391480" y="4321877"/>
            <a:chExt cx="821230" cy="39290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855356" y="4392010"/>
              <a:ext cx="357354" cy="32277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391480" y="4321877"/>
              <a:ext cx="43954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/>
                <a:t>e1</a:t>
              </a:r>
              <a:endParaRPr lang="he-IL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14812" y="4460827"/>
            <a:ext cx="1080214" cy="492020"/>
            <a:chOff x="4814812" y="4460827"/>
            <a:chExt cx="1080214" cy="4920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/>
            <a:srcRect l="16186" t="21231" r="16186" b="22829"/>
            <a:stretch/>
          </p:blipFill>
          <p:spPr>
            <a:xfrm>
              <a:off x="4814812" y="4460827"/>
              <a:ext cx="576064" cy="33125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247092" y="4583515"/>
              <a:ext cx="64793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/>
                <a:t>B1(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)</a:t>
              </a:r>
              <a:endParaRPr lang="he-IL" b="1" dirty="0"/>
            </a:p>
          </p:txBody>
        </p:sp>
      </p:grpSp>
      <p:sp>
        <p:nvSpPr>
          <p:cNvPr id="48" name="Curved Down Arrow 47"/>
          <p:cNvSpPr/>
          <p:nvPr/>
        </p:nvSpPr>
        <p:spPr>
          <a:xfrm>
            <a:off x="2503677" y="4581129"/>
            <a:ext cx="4422743" cy="42142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9" name="Curved Up Arrow 48"/>
          <p:cNvSpPr/>
          <p:nvPr/>
        </p:nvSpPr>
        <p:spPr>
          <a:xfrm>
            <a:off x="2503677" y="5262862"/>
            <a:ext cx="4422743" cy="562808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2" y="601558"/>
            <a:ext cx="6965245" cy="883226"/>
          </a:xfrm>
        </p:spPr>
        <p:txBody>
          <a:bodyPr/>
          <a:lstStyle/>
          <a:p>
            <a:r>
              <a:rPr lang="he-IL" dirty="0" smtClean="0"/>
              <a:t>כמה מושגים על מידול הרשת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34" y="1484784"/>
            <a:ext cx="6564422" cy="4752528"/>
          </a:xfrm>
        </p:spPr>
        <p:txBody>
          <a:bodyPr>
            <a:normAutofit/>
          </a:bodyPr>
          <a:lstStyle/>
          <a:p>
            <a:pPr lvl="0"/>
            <a:r>
              <a:rPr lang="he-IL" sz="1800" dirty="0" smtClean="0">
                <a:cs typeface="+mj-cs"/>
              </a:rPr>
              <a:t>צומת </a:t>
            </a:r>
            <a:r>
              <a:rPr lang="he-IL" sz="1800" dirty="0">
                <a:cs typeface="+mj-cs"/>
              </a:rPr>
              <a:t>יקרא </a:t>
            </a:r>
            <a:r>
              <a:rPr lang="he-IL" sz="1800" b="1" dirty="0">
                <a:cs typeface="+mj-cs"/>
              </a:rPr>
              <a:t>פעיל </a:t>
            </a:r>
            <a:r>
              <a:rPr lang="he-IL" sz="1800" dirty="0">
                <a:cs typeface="+mj-cs"/>
              </a:rPr>
              <a:t>ב</a:t>
            </a:r>
            <a:r>
              <a:rPr lang="en-US" sz="1800" dirty="0">
                <a:cs typeface="+mj-cs"/>
              </a:rPr>
              <a:t>slot </a:t>
            </a:r>
            <a:r>
              <a:rPr lang="he-IL" sz="1800" dirty="0" smtClean="0">
                <a:cs typeface="+mj-cs"/>
              </a:rPr>
              <a:t> מסוים</a:t>
            </a:r>
            <a:r>
              <a:rPr lang="he-IL" sz="1800" dirty="0">
                <a:cs typeface="+mj-cs"/>
              </a:rPr>
              <a:t>, אם הוא נמצא על מסלול פעיל אחד לפחות </a:t>
            </a:r>
            <a:r>
              <a:rPr lang="he-IL" sz="1800" dirty="0" smtClean="0">
                <a:cs typeface="+mj-cs"/>
              </a:rPr>
              <a:t>ב</a:t>
            </a:r>
            <a:r>
              <a:rPr lang="en-US" sz="1800" dirty="0" smtClean="0">
                <a:cs typeface="+mj-cs"/>
              </a:rPr>
              <a:t> slot </a:t>
            </a:r>
            <a:r>
              <a:rPr lang="he-IL" sz="1800" dirty="0">
                <a:cs typeface="+mj-cs"/>
              </a:rPr>
              <a:t>זה. </a:t>
            </a:r>
            <a:endParaRPr lang="en-US" sz="1800" dirty="0">
              <a:cs typeface="+mj-cs"/>
            </a:endParaRPr>
          </a:p>
          <a:p>
            <a:pPr lvl="0"/>
            <a:r>
              <a:rPr lang="he-IL" sz="1800" dirty="0">
                <a:cs typeface="+mj-cs"/>
              </a:rPr>
              <a:t>קבלת ושליחת הודעות צורכת אנרגיה. אם לצומת אין מספיק אנרגיה בבטריה כדי להשלים קבלה ושליחה של חבילת מידע מסוימת, הוא לא יעביר חבילה זו, והיא "תיפול". </a:t>
            </a:r>
            <a:endParaRPr lang="en-US" sz="1800" dirty="0">
              <a:cs typeface="+mj-cs"/>
            </a:endParaRPr>
          </a:p>
          <a:p>
            <a:pPr lvl="0"/>
            <a:r>
              <a:rPr lang="he-IL" sz="1800" dirty="0" smtClean="0">
                <a:cs typeface="+mj-cs"/>
              </a:rPr>
              <a:t>בסוף </a:t>
            </a:r>
            <a:r>
              <a:rPr lang="he-IL" sz="1800" dirty="0">
                <a:cs typeface="+mj-cs"/>
              </a:rPr>
              <a:t>כל </a:t>
            </a:r>
            <a:r>
              <a:rPr lang="en-US" sz="1800" dirty="0">
                <a:cs typeface="+mj-cs"/>
              </a:rPr>
              <a:t>slot </a:t>
            </a:r>
            <a:r>
              <a:rPr lang="he-IL" sz="1800" dirty="0" smtClean="0">
                <a:cs typeface="+mj-cs"/>
              </a:rPr>
              <a:t> צומת </a:t>
            </a:r>
            <a:r>
              <a:rPr lang="he-IL" sz="1800" dirty="0">
                <a:cs typeface="+mj-cs"/>
              </a:rPr>
              <a:t>היעד יודע את רמות הבטריות של כל צמתי הביניים, מחליט אם יש </a:t>
            </a:r>
            <a:r>
              <a:rPr lang="he-IL" sz="1800" dirty="0" smtClean="0">
                <a:cs typeface="+mj-cs"/>
              </a:rPr>
              <a:t>צורך לבצע </a:t>
            </a:r>
            <a:r>
              <a:rPr lang="he-IL" sz="1800" dirty="0">
                <a:cs typeface="+mj-cs"/>
              </a:rPr>
              <a:t>החלפה בין מסלולים ובמקרה שיש צורך בהחלפה- יודיע על כך לכל צמתי המערכת.</a:t>
            </a:r>
            <a:endParaRPr lang="en-US" sz="1800" dirty="0">
              <a:cs typeface="+mj-cs"/>
            </a:endParaRPr>
          </a:p>
          <a:p>
            <a:pPr lvl="0"/>
            <a:r>
              <a:rPr lang="he-IL" sz="1800" dirty="0">
                <a:cs typeface="+mj-cs"/>
              </a:rPr>
              <a:t>קוד עבור סימולציה של מערכת כזו צריך לעקוב במשך כל זמן הסימולציה אחר שינויי רמות האנרגיה בכל צמתי הביניים, בהתאם למסלולים הפעילים ומעבר החבילות בהם. </a:t>
            </a:r>
            <a:r>
              <a:rPr lang="he-IL" sz="1800" dirty="0" smtClean="0">
                <a:cs typeface="+mj-cs"/>
              </a:rPr>
              <a:t>כמו </a:t>
            </a:r>
            <a:r>
              <a:rPr lang="he-IL" sz="1800" dirty="0">
                <a:cs typeface="+mj-cs"/>
              </a:rPr>
              <a:t>כן, ימדל את האלגוריתם שהמקור מבצע החלטות לפיו, ואת השינויים בפעילות הצמתים לפיו.</a:t>
            </a:r>
            <a:endParaRPr lang="en-US" sz="1800" dirty="0">
              <a:cs typeface="+mj-cs"/>
            </a:endParaRPr>
          </a:p>
          <a:p>
            <a:pPr marL="0" indent="0">
              <a:buNone/>
            </a:pPr>
            <a:endParaRPr lang="he-IL" dirty="0" smtClean="0">
              <a:cs typeface="+mj-cs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82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מה עשינו עד כה?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4686954" cy="3962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4" y="1700808"/>
            <a:ext cx="1723698" cy="4566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6" y="2115113"/>
            <a:ext cx="7515157" cy="3597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/>
          <a:stretch/>
        </p:blipFill>
        <p:spPr>
          <a:xfrm>
            <a:off x="2195736" y="2855163"/>
            <a:ext cx="4560558" cy="30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עץ">
  <a:themeElements>
    <a:clrScheme name="נעץ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נעץ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נע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242</TotalTime>
  <Words>1358</Words>
  <Application>Microsoft Office PowerPoint</Application>
  <PresentationFormat>On-screen Show (4:3)</PresentationFormat>
  <Paragraphs>150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Brush Script MT</vt:lpstr>
      <vt:lpstr>Calibri</vt:lpstr>
      <vt:lpstr>Constantia</vt:lpstr>
      <vt:lpstr>David</vt:lpstr>
      <vt:lpstr>Franklin Gothic Book</vt:lpstr>
      <vt:lpstr>Rage Italic</vt:lpstr>
      <vt:lpstr>נעץ</vt:lpstr>
      <vt:lpstr>   מערכות הדמיה לרשתות חיישנים  simulation system for sensor network</vt:lpstr>
      <vt:lpstr>מערכות חיישנים – מה זה בכלל?</vt:lpstr>
      <vt:lpstr>כמה מושגים על מידול הרשת</vt:lpstr>
      <vt:lpstr>כמה מושגים על מידול הרשת</vt:lpstr>
      <vt:lpstr>אז מה עשינו עד כה?</vt:lpstr>
    </vt:vector>
  </TitlesOfParts>
  <Company>BIU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</dc:creator>
  <cp:lastModifiedBy>Julia Almog</cp:lastModifiedBy>
  <cp:revision>27</cp:revision>
  <dcterms:created xsi:type="dcterms:W3CDTF">2016-02-11T13:19:42Z</dcterms:created>
  <dcterms:modified xsi:type="dcterms:W3CDTF">2016-02-17T10:23:11Z</dcterms:modified>
</cp:coreProperties>
</file>