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7" r:id="rId2"/>
    <p:sldId id="259" r:id="rId3"/>
    <p:sldId id="258" r:id="rId4"/>
    <p:sldId id="260" r:id="rId5"/>
    <p:sldId id="277" r:id="rId6"/>
    <p:sldId id="263" r:id="rId7"/>
    <p:sldId id="261" r:id="rId8"/>
    <p:sldId id="264" r:id="rId9"/>
    <p:sldId id="275" r:id="rId10"/>
    <p:sldId id="278" r:id="rId11"/>
    <p:sldId id="265" r:id="rId12"/>
    <p:sldId id="266" r:id="rId13"/>
    <p:sldId id="267" r:id="rId14"/>
    <p:sldId id="268" r:id="rId15"/>
    <p:sldId id="269" r:id="rId16"/>
    <p:sldId id="279" r:id="rId17"/>
    <p:sldId id="270" r:id="rId18"/>
    <p:sldId id="271" r:id="rId19"/>
    <p:sldId id="273" r:id="rId2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31" autoAdjust="0"/>
    <p:restoredTop sz="94245" autoAdjust="0"/>
  </p:normalViewPr>
  <p:slideViewPr>
    <p:cSldViewPr snapToGrid="0">
      <p:cViewPr varScale="1">
        <p:scale>
          <a:sx n="110" d="100"/>
          <a:sy n="110" d="100"/>
        </p:scale>
        <p:origin x="1932" y="96"/>
      </p:cViewPr>
      <p:guideLst>
        <p:guide orient="horz" pos="2160"/>
        <p:guide pos="2880"/>
      </p:guideLst>
    </p:cSldViewPr>
  </p:slideViewPr>
  <p:outlineViewPr>
    <p:cViewPr>
      <p:scale>
        <a:sx n="33" d="100"/>
        <a:sy n="33" d="100"/>
      </p:scale>
      <p:origin x="0" y="109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A610EFE-520F-4223-9E32-12856E6D74DE}" type="datetimeFigureOut">
              <a:rPr lang="he-IL" smtClean="0"/>
              <a:t>כ"ג/אלול/תשע"ו</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49E335B-5F7F-4060-8F7D-B9799C53EF2B}" type="slidenum">
              <a:rPr lang="he-IL" smtClean="0"/>
              <a:t>‹#›</a:t>
            </a:fld>
            <a:endParaRPr lang="he-IL"/>
          </a:p>
        </p:txBody>
      </p:sp>
    </p:spTree>
    <p:extLst>
      <p:ext uri="{BB962C8B-B14F-4D97-AF65-F5344CB8AC3E}">
        <p14:creationId xmlns:p14="http://schemas.microsoft.com/office/powerpoint/2010/main" val="25738079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smtClean="0"/>
              <a:t>שער</a:t>
            </a:r>
            <a:endParaRPr lang="he-IL" dirty="0"/>
          </a:p>
        </p:txBody>
      </p:sp>
      <p:sp>
        <p:nvSpPr>
          <p:cNvPr id="4" name="Slide Number Placeholder 3"/>
          <p:cNvSpPr>
            <a:spLocks noGrp="1"/>
          </p:cNvSpPr>
          <p:nvPr>
            <p:ph type="sldNum" sz="quarter" idx="10"/>
          </p:nvPr>
        </p:nvSpPr>
        <p:spPr/>
        <p:txBody>
          <a:bodyPr/>
          <a:lstStyle/>
          <a:p>
            <a:fld id="{9FD65EA7-D8D3-4269-9225-684AB0B24BE1}" type="slidenum">
              <a:rPr lang="he-IL" smtClean="0">
                <a:solidFill>
                  <a:prstClr val="black"/>
                </a:solidFill>
              </a:rPr>
              <a:pPr/>
              <a:t>1</a:t>
            </a:fld>
            <a:endParaRPr lang="he-IL">
              <a:solidFill>
                <a:prstClr val="black"/>
              </a:solidFill>
            </a:endParaRPr>
          </a:p>
        </p:txBody>
      </p:sp>
    </p:spTree>
    <p:extLst>
      <p:ext uri="{BB962C8B-B14F-4D97-AF65-F5344CB8AC3E}">
        <p14:creationId xmlns:p14="http://schemas.microsoft.com/office/powerpoint/2010/main" val="31533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49E335B-5F7F-4060-8F7D-B9799C53EF2B}" type="slidenum">
              <a:rPr lang="he-IL" smtClean="0"/>
              <a:t>4</a:t>
            </a:fld>
            <a:endParaRPr lang="he-IL"/>
          </a:p>
        </p:txBody>
      </p:sp>
    </p:spTree>
    <p:extLst>
      <p:ext uri="{BB962C8B-B14F-4D97-AF65-F5344CB8AC3E}">
        <p14:creationId xmlns:p14="http://schemas.microsoft.com/office/powerpoint/2010/main" val="181494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חלק מאיפיון הרשת הוא בין אילו זוגות צמתים יכולה להתקיים תקשורת ישירה (אילו צמתים "שומעים" שידור של צומת מסוים) ובין אילו צמתים אין תקשורת ישירה (לדוגמא- צמתים הרחוקים זה מזה לא יוכלו לשדר מידע ישירות ביניהם, כי הם לא יכולים "לשמוע" את השידור אחד של השני, ולכן למשל לא יוכלו להיות צמתים עוקבים במסלול שליחת מידע.) צמתים שיכולים לתקשר ביניהם באופן ישיר יסומנו כמחוברים בקשת בגרף הטופולוגיה.</a:t>
            </a:r>
          </a:p>
          <a:p>
            <a:endParaRPr lang="he-IL" dirty="0"/>
          </a:p>
        </p:txBody>
      </p:sp>
      <p:sp>
        <p:nvSpPr>
          <p:cNvPr id="4" name="Slide Number Placeholder 3"/>
          <p:cNvSpPr>
            <a:spLocks noGrp="1"/>
          </p:cNvSpPr>
          <p:nvPr>
            <p:ph type="sldNum" sz="quarter" idx="10"/>
          </p:nvPr>
        </p:nvSpPr>
        <p:spPr/>
        <p:txBody>
          <a:bodyPr/>
          <a:lstStyle/>
          <a:p>
            <a:fld id="{449E335B-5F7F-4060-8F7D-B9799C53EF2B}" type="slidenum">
              <a:rPr lang="he-IL" smtClean="0"/>
              <a:t>5</a:t>
            </a:fld>
            <a:endParaRPr lang="he-IL"/>
          </a:p>
        </p:txBody>
      </p:sp>
    </p:spTree>
    <p:extLst>
      <p:ext uri="{BB962C8B-B14F-4D97-AF65-F5344CB8AC3E}">
        <p14:creationId xmlns:p14="http://schemas.microsoft.com/office/powerpoint/2010/main" val="57490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49E335B-5F7F-4060-8F7D-B9799C53EF2B}" type="slidenum">
              <a:rPr lang="he-IL" smtClean="0"/>
              <a:t>6</a:t>
            </a:fld>
            <a:endParaRPr lang="he-IL"/>
          </a:p>
        </p:txBody>
      </p:sp>
    </p:spTree>
    <p:extLst>
      <p:ext uri="{BB962C8B-B14F-4D97-AF65-F5344CB8AC3E}">
        <p14:creationId xmlns:p14="http://schemas.microsoft.com/office/powerpoint/2010/main" val="36386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49E335B-5F7F-4060-8F7D-B9799C53EF2B}" type="slidenum">
              <a:rPr lang="he-IL" smtClean="0"/>
              <a:t>8</a:t>
            </a:fld>
            <a:endParaRPr lang="he-IL"/>
          </a:p>
        </p:txBody>
      </p:sp>
    </p:spTree>
    <p:extLst>
      <p:ext uri="{BB962C8B-B14F-4D97-AF65-F5344CB8AC3E}">
        <p14:creationId xmlns:p14="http://schemas.microsoft.com/office/powerpoint/2010/main" val="1762119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989953"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990601" y="1009652"/>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he-IL" smtClean="0"/>
              <a:t>לחץ כדי לערוך סגנון כותרת של תבנית בסיס</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6770677" y="5357594"/>
            <a:ext cx="1213821" cy="365125"/>
          </a:xfrm>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5" name="Footer Placeholder 4"/>
          <p:cNvSpPr>
            <a:spLocks noGrp="1"/>
          </p:cNvSpPr>
          <p:nvPr>
            <p:ph type="ftr" sz="quarter" idx="11"/>
          </p:nvPr>
        </p:nvSpPr>
        <p:spPr>
          <a:xfrm>
            <a:off x="1174045" y="5357594"/>
            <a:ext cx="5034845" cy="365125"/>
          </a:xfrm>
        </p:spPr>
        <p:txBody>
          <a:bodyPr/>
          <a:lstStyle/>
          <a:p>
            <a:endParaRPr lang="he-IL">
              <a:solidFill>
                <a:srgbClr val="465E9C"/>
              </a:solidFill>
            </a:endParaRPr>
          </a:p>
        </p:txBody>
      </p:sp>
      <p:sp>
        <p:nvSpPr>
          <p:cNvPr id="6" name="Slide Number Placeholder 5"/>
          <p:cNvSpPr>
            <a:spLocks noGrp="1"/>
          </p:cNvSpPr>
          <p:nvPr>
            <p:ph type="sldNum" sz="quarter" idx="12"/>
          </p:nvPr>
        </p:nvSpPr>
        <p:spPr>
          <a:xfrm>
            <a:off x="6213931" y="5357594"/>
            <a:ext cx="554023" cy="365125"/>
          </a:xfrm>
        </p:spPr>
        <p:txBody>
          <a:bodyPr/>
          <a:lstStyle>
            <a:lvl1pPr algn="ctr">
              <a:defRPr/>
            </a:lvl1p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153932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5" name="Footer Placeholder 4"/>
          <p:cNvSpPr>
            <a:spLocks noGrp="1"/>
          </p:cNvSpPr>
          <p:nvPr>
            <p:ph type="ftr" sz="quarter" idx="11"/>
          </p:nvPr>
        </p:nvSpPr>
        <p:spPr/>
        <p:txBody>
          <a:bodyPr/>
          <a:lstStyle/>
          <a:p>
            <a:endParaRPr lang="he-IL">
              <a:solidFill>
                <a:srgbClr val="465E9C"/>
              </a:solidFill>
            </a:endParaRPr>
          </a:p>
        </p:txBody>
      </p:sp>
      <p:sp>
        <p:nvSpPr>
          <p:cNvPr id="6" name="Slide Number Placeholder 5"/>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185137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925692"/>
            <a:ext cx="1430867" cy="4763911"/>
          </a:xfrm>
        </p:spPr>
        <p:txBody>
          <a:bodyPr vert="eaVert"/>
          <a:lstStyle>
            <a:lvl1pPr algn="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8222" y="1106314"/>
            <a:ext cx="5178779" cy="440266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5" name="Footer Placeholder 4"/>
          <p:cNvSpPr>
            <a:spLocks noGrp="1"/>
          </p:cNvSpPr>
          <p:nvPr>
            <p:ph type="ftr" sz="quarter" idx="11"/>
          </p:nvPr>
        </p:nvSpPr>
        <p:spPr/>
        <p:txBody>
          <a:bodyPr/>
          <a:lstStyle/>
          <a:p>
            <a:endParaRPr lang="he-IL">
              <a:solidFill>
                <a:srgbClr val="465E9C"/>
              </a:solidFill>
            </a:endParaRPr>
          </a:p>
        </p:txBody>
      </p:sp>
      <p:sp>
        <p:nvSpPr>
          <p:cNvPr id="6" name="Slide Number Placeholder 5"/>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268561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5" name="Footer Placeholder 4"/>
          <p:cNvSpPr>
            <a:spLocks noGrp="1"/>
          </p:cNvSpPr>
          <p:nvPr>
            <p:ph type="ftr" sz="quarter" idx="11"/>
          </p:nvPr>
        </p:nvSpPr>
        <p:spPr/>
        <p:txBody>
          <a:bodyPr/>
          <a:lstStyle/>
          <a:p>
            <a:endParaRPr lang="he-IL">
              <a:solidFill>
                <a:srgbClr val="465E9C"/>
              </a:solidFill>
            </a:endParaRPr>
          </a:p>
        </p:txBody>
      </p:sp>
      <p:sp>
        <p:nvSpPr>
          <p:cNvPr id="6" name="Slide Number Placeholder 5"/>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61761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44980" y="2239432"/>
            <a:ext cx="6254044" cy="1362075"/>
          </a:xfrm>
        </p:spPr>
        <p:txBody>
          <a:bodyPr anchor="b"/>
          <a:lstStyle>
            <a:lvl1pPr algn="ctr">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56268" y="3725336"/>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5" name="Footer Placeholder 4"/>
          <p:cNvSpPr>
            <a:spLocks noGrp="1"/>
          </p:cNvSpPr>
          <p:nvPr>
            <p:ph type="ftr" sz="quarter" idx="11"/>
          </p:nvPr>
        </p:nvSpPr>
        <p:spPr/>
        <p:txBody>
          <a:bodyPr/>
          <a:lstStyle/>
          <a:p>
            <a:endParaRPr lang="he-IL">
              <a:solidFill>
                <a:srgbClr val="465E9C"/>
              </a:solidFill>
            </a:endParaRPr>
          </a:p>
        </p:txBody>
      </p:sp>
      <p:sp>
        <p:nvSpPr>
          <p:cNvPr id="6" name="Slide Number Placeholder 5"/>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208008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6" name="Footer Placeholder 5"/>
          <p:cNvSpPr>
            <a:spLocks noGrp="1"/>
          </p:cNvSpPr>
          <p:nvPr>
            <p:ph type="ftr" sz="quarter" idx="11"/>
          </p:nvPr>
        </p:nvSpPr>
        <p:spPr/>
        <p:txBody>
          <a:bodyPr/>
          <a:lstStyle/>
          <a:p>
            <a:endParaRPr lang="he-IL">
              <a:solidFill>
                <a:srgbClr val="465E9C"/>
              </a:solidFill>
            </a:endParaRPr>
          </a:p>
        </p:txBody>
      </p:sp>
      <p:sp>
        <p:nvSpPr>
          <p:cNvPr id="7" name="Slide Number Placeholder 6"/>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extLst>
      <p:ext uri="{BB962C8B-B14F-4D97-AF65-F5344CB8AC3E}">
        <p14:creationId xmlns:p14="http://schemas.microsoft.com/office/powerpoint/2010/main" val="246550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7" name="Date Placeholder 6"/>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8" name="Footer Placeholder 7"/>
          <p:cNvSpPr>
            <a:spLocks noGrp="1"/>
          </p:cNvSpPr>
          <p:nvPr>
            <p:ph type="ftr" sz="quarter" idx="11"/>
          </p:nvPr>
        </p:nvSpPr>
        <p:spPr/>
        <p:txBody>
          <a:bodyPr/>
          <a:lstStyle/>
          <a:p>
            <a:endParaRPr lang="he-IL">
              <a:solidFill>
                <a:srgbClr val="465E9C"/>
              </a:solidFill>
            </a:endParaRPr>
          </a:p>
        </p:txBody>
      </p:sp>
      <p:sp>
        <p:nvSpPr>
          <p:cNvPr id="9" name="Slide Number Placeholder 8"/>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extLst>
      <p:ext uri="{BB962C8B-B14F-4D97-AF65-F5344CB8AC3E}">
        <p14:creationId xmlns:p14="http://schemas.microsoft.com/office/powerpoint/2010/main" val="394855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4" name="Footer Placeholder 3"/>
          <p:cNvSpPr>
            <a:spLocks noGrp="1"/>
          </p:cNvSpPr>
          <p:nvPr>
            <p:ph type="ftr" sz="quarter" idx="11"/>
          </p:nvPr>
        </p:nvSpPr>
        <p:spPr/>
        <p:txBody>
          <a:bodyPr/>
          <a:lstStyle/>
          <a:p>
            <a:endParaRPr lang="he-IL">
              <a:solidFill>
                <a:srgbClr val="465E9C"/>
              </a:solidFill>
            </a:endParaRPr>
          </a:p>
        </p:txBody>
      </p:sp>
      <p:sp>
        <p:nvSpPr>
          <p:cNvPr id="5" name="Slide Number Placeholder 4"/>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111760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3" name="Footer Placeholder 2"/>
          <p:cNvSpPr>
            <a:spLocks noGrp="1"/>
          </p:cNvSpPr>
          <p:nvPr>
            <p:ph type="ftr" sz="quarter" idx="11"/>
          </p:nvPr>
        </p:nvSpPr>
        <p:spPr/>
        <p:txBody>
          <a:bodyPr/>
          <a:lstStyle/>
          <a:p>
            <a:endParaRPr lang="he-IL">
              <a:solidFill>
                <a:srgbClr val="465E9C"/>
              </a:solidFill>
            </a:endParaRPr>
          </a:p>
        </p:txBody>
      </p:sp>
      <p:sp>
        <p:nvSpPr>
          <p:cNvPr id="4" name="Slide Number Placeholder 3"/>
          <p:cNvSpPr>
            <a:spLocks noGrp="1"/>
          </p:cNvSpPr>
          <p:nvPr>
            <p:ph type="sldNum" sz="quarter" idx="12"/>
          </p:nvPr>
        </p:nvSpPr>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309653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7" name="Rectangle 16"/>
          <p:cNvSpPr/>
          <p:nvPr/>
        </p:nvSpPr>
        <p:spPr>
          <a:xfrm rot="60000">
            <a:off x="4471417"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rot="21540000">
            <a:off x="749205"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rot="21540000">
            <a:off x="749809"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4"/>
            <a:ext cx="3064827" cy="1503037"/>
          </a:xfrm>
        </p:spPr>
        <p:txBody>
          <a:bodyPr anchor="b">
            <a:normAutofit/>
          </a:bodyPr>
          <a:lstStyle>
            <a:lvl1pPr algn="ctr">
              <a:defRPr sz="2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rot="60000">
            <a:off x="4854292"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rot="-60000">
            <a:off x="1148126"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rot="60000">
            <a:off x="6341699" y="5885674"/>
            <a:ext cx="1213821" cy="365125"/>
          </a:xfrm>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6" name="Footer Placeholder 5"/>
          <p:cNvSpPr>
            <a:spLocks noGrp="1"/>
          </p:cNvSpPr>
          <p:nvPr>
            <p:ph type="ftr" sz="quarter" idx="11"/>
          </p:nvPr>
        </p:nvSpPr>
        <p:spPr>
          <a:xfrm rot="-60000">
            <a:off x="914555" y="5829263"/>
            <a:ext cx="3522607" cy="365125"/>
          </a:xfrm>
        </p:spPr>
        <p:txBody>
          <a:bodyPr/>
          <a:lstStyle/>
          <a:p>
            <a:endParaRPr lang="he-IL">
              <a:solidFill>
                <a:srgbClr val="465E9C"/>
              </a:solidFill>
            </a:endParaRPr>
          </a:p>
        </p:txBody>
      </p:sp>
      <p:sp>
        <p:nvSpPr>
          <p:cNvPr id="7" name="Slide Number Placeholder 6"/>
          <p:cNvSpPr>
            <a:spLocks noGrp="1"/>
          </p:cNvSpPr>
          <p:nvPr>
            <p:ph type="sldNum" sz="quarter" idx="12"/>
          </p:nvPr>
        </p:nvSpPr>
        <p:spPr>
          <a:xfrm rot="60000">
            <a:off x="7557314" y="5896963"/>
            <a:ext cx="554023" cy="365125"/>
          </a:xfrm>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183466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rot="21540000">
            <a:off x="749205"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rot="21540000">
            <a:off x="745059"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9" name="Rectangle 28"/>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0" name="Rectangle 29"/>
          <p:cNvSpPr/>
          <p:nvPr/>
        </p:nvSpPr>
        <p:spPr>
          <a:xfrm rot="60000">
            <a:off x="4464769"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rot="60000">
            <a:off x="4898616"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rot="60000">
            <a:off x="6345937" y="5888739"/>
            <a:ext cx="1213821" cy="365125"/>
          </a:xfrm>
        </p:spPr>
        <p:txBody>
          <a:body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6" name="Footer Placeholder 5"/>
          <p:cNvSpPr>
            <a:spLocks noGrp="1"/>
          </p:cNvSpPr>
          <p:nvPr>
            <p:ph type="ftr" sz="quarter" idx="11"/>
          </p:nvPr>
        </p:nvSpPr>
        <p:spPr>
          <a:xfrm rot="-60000">
            <a:off x="914570" y="5831039"/>
            <a:ext cx="3319043" cy="365125"/>
          </a:xfrm>
        </p:spPr>
        <p:txBody>
          <a:bodyPr/>
          <a:lstStyle/>
          <a:p>
            <a:endParaRPr lang="he-IL">
              <a:solidFill>
                <a:srgbClr val="465E9C"/>
              </a:solidFill>
            </a:endParaRPr>
          </a:p>
        </p:txBody>
      </p:sp>
      <p:sp>
        <p:nvSpPr>
          <p:cNvPr id="7" name="Slide Number Placeholder 6"/>
          <p:cNvSpPr>
            <a:spLocks noGrp="1"/>
          </p:cNvSpPr>
          <p:nvPr>
            <p:ph type="sldNum" sz="quarter" idx="12"/>
          </p:nvPr>
        </p:nvSpPr>
        <p:spPr>
          <a:xfrm rot="60000">
            <a:off x="7562090" y="5900028"/>
            <a:ext cx="554023" cy="365125"/>
          </a:xfrm>
        </p:spPr>
        <p:txBody>
          <a:body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369986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2"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4" y="817584"/>
            <a:ext cx="6965245" cy="1202485"/>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63041" y="2119257"/>
            <a:ext cx="6196405" cy="3603812"/>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454589" y="5809154"/>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1F698CF-0316-4FE4-BCAE-E33D0320A234}" type="datetimeFigureOut">
              <a:rPr lang="he-IL" smtClean="0">
                <a:solidFill>
                  <a:srgbClr val="465E9C"/>
                </a:solidFill>
              </a:rPr>
              <a:pPr/>
              <a:t>כ"ג/אלול/תשע"ו</a:t>
            </a:fld>
            <a:endParaRPr lang="he-IL">
              <a:solidFill>
                <a:srgbClr val="465E9C"/>
              </a:solidFill>
            </a:endParaRPr>
          </a:p>
        </p:txBody>
      </p:sp>
      <p:sp>
        <p:nvSpPr>
          <p:cNvPr id="5" name="Footer Placeholder 4"/>
          <p:cNvSpPr>
            <a:spLocks noGrp="1"/>
          </p:cNvSpPr>
          <p:nvPr>
            <p:ph type="ftr" sz="quarter" idx="3"/>
          </p:nvPr>
        </p:nvSpPr>
        <p:spPr>
          <a:xfrm>
            <a:off x="914402" y="5809154"/>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he-IL">
              <a:solidFill>
                <a:srgbClr val="465E9C"/>
              </a:solidFill>
            </a:endParaRPr>
          </a:p>
        </p:txBody>
      </p:sp>
      <p:sp>
        <p:nvSpPr>
          <p:cNvPr id="6" name="Slide Number Placeholder 5"/>
          <p:cNvSpPr>
            <a:spLocks noGrp="1"/>
          </p:cNvSpPr>
          <p:nvPr>
            <p:ph type="sldNum" sz="quarter" idx="4"/>
          </p:nvPr>
        </p:nvSpPr>
        <p:spPr>
          <a:xfrm>
            <a:off x="7670203" y="5809154"/>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576FA5A-FEBD-4AA8-8A59-CCE758913D1F}" type="slidenum">
              <a:rPr lang="he-IL" smtClean="0">
                <a:solidFill>
                  <a:srgbClr val="465E9C"/>
                </a:solidFill>
              </a:rPr>
              <a:pPr/>
              <a:t>‹#›</a:t>
            </a:fld>
            <a:endParaRPr lang="he-IL">
              <a:solidFill>
                <a:srgbClr val="465E9C"/>
              </a:solidFill>
            </a:endParaRPr>
          </a:p>
        </p:txBody>
      </p:sp>
    </p:spTree>
    <p:extLst>
      <p:ext uri="{BB962C8B-B14F-4D97-AF65-F5344CB8AC3E}">
        <p14:creationId xmlns:p14="http://schemas.microsoft.com/office/powerpoint/2010/main" val="4058522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412777"/>
            <a:ext cx="5723468" cy="2376264"/>
          </a:xfrm>
        </p:spPr>
        <p:txBody>
          <a:bodyPr>
            <a:normAutofit fontScale="90000"/>
          </a:bodyPr>
          <a:lstStyle/>
          <a:p>
            <a:r>
              <a:rPr lang="he-IL" dirty="0" smtClean="0"/>
              <a:t/>
            </a:r>
            <a:br>
              <a:rPr lang="he-IL" dirty="0" smtClean="0"/>
            </a:br>
            <a:r>
              <a:rPr lang="he-IL" dirty="0"/>
              <a:t/>
            </a:r>
            <a:br>
              <a:rPr lang="he-IL" dirty="0"/>
            </a:br>
            <a:r>
              <a:rPr lang="he-IL" dirty="0"/>
              <a:t/>
            </a:r>
            <a:br>
              <a:rPr lang="he-IL" dirty="0"/>
            </a:br>
            <a:r>
              <a:rPr lang="he-IL" dirty="0" smtClean="0"/>
              <a:t>מערכת הדמיה </a:t>
            </a:r>
            <a:r>
              <a:rPr lang="he-IL" dirty="0"/>
              <a:t>לרשתות </a:t>
            </a:r>
            <a:r>
              <a:rPr lang="he-IL" dirty="0" smtClean="0"/>
              <a:t>חיישנים</a:t>
            </a:r>
            <a:br>
              <a:rPr lang="he-IL" dirty="0" smtClean="0"/>
            </a:br>
            <a:r>
              <a:rPr lang="he-IL" dirty="0" smtClean="0"/>
              <a:t> </a:t>
            </a:r>
            <a:r>
              <a:rPr lang="en-US" sz="4400" dirty="0"/>
              <a:t>simulation system for sensor network</a:t>
            </a:r>
            <a:endParaRPr lang="he-IL" sz="4400" dirty="0"/>
          </a:p>
        </p:txBody>
      </p:sp>
      <p:sp>
        <p:nvSpPr>
          <p:cNvPr id="4" name="TextBox 3"/>
          <p:cNvSpPr txBox="1"/>
          <p:nvPr/>
        </p:nvSpPr>
        <p:spPr>
          <a:xfrm>
            <a:off x="1492591" y="3789043"/>
            <a:ext cx="6192688" cy="830997"/>
          </a:xfrm>
          <a:prstGeom prst="rect">
            <a:avLst/>
          </a:prstGeom>
          <a:noFill/>
        </p:spPr>
        <p:txBody>
          <a:bodyPr wrap="square" rtlCol="1">
            <a:spAutoFit/>
          </a:bodyPr>
          <a:lstStyle/>
          <a:p>
            <a:pPr algn="ctr"/>
            <a:r>
              <a:rPr lang="he-IL" sz="2400" dirty="0">
                <a:solidFill>
                  <a:prstClr val="black"/>
                </a:solidFill>
                <a:cs typeface="David" panose="020E0502060401010101" pitchFamily="34" charset="-79"/>
              </a:rPr>
              <a:t>ספיר ארליך</a:t>
            </a:r>
          </a:p>
          <a:p>
            <a:pPr algn="ctr"/>
            <a:r>
              <a:rPr lang="he-IL" sz="2400" dirty="0">
                <a:solidFill>
                  <a:prstClr val="black"/>
                </a:solidFill>
                <a:cs typeface="David" panose="020E0502060401010101" pitchFamily="34" charset="-79"/>
              </a:rPr>
              <a:t>מיכל </a:t>
            </a:r>
            <a:r>
              <a:rPr lang="he-IL" sz="2400" dirty="0" err="1">
                <a:solidFill>
                  <a:prstClr val="black"/>
                </a:solidFill>
                <a:cs typeface="David" panose="020E0502060401010101" pitchFamily="34" charset="-79"/>
              </a:rPr>
              <a:t>יומטוביאן</a:t>
            </a:r>
            <a:endParaRPr lang="he-IL" sz="2400" dirty="0">
              <a:solidFill>
                <a:prstClr val="black"/>
              </a:solidFill>
              <a:cs typeface="David" panose="020E0502060401010101" pitchFamily="34" charset="-79"/>
            </a:endParaRPr>
          </a:p>
        </p:txBody>
      </p:sp>
      <p:sp>
        <p:nvSpPr>
          <p:cNvPr id="5" name="TextBox 4"/>
          <p:cNvSpPr txBox="1"/>
          <p:nvPr/>
        </p:nvSpPr>
        <p:spPr>
          <a:xfrm>
            <a:off x="1492591" y="4630597"/>
            <a:ext cx="6192688" cy="1138773"/>
          </a:xfrm>
          <a:prstGeom prst="rect">
            <a:avLst/>
          </a:prstGeom>
          <a:noFill/>
        </p:spPr>
        <p:txBody>
          <a:bodyPr wrap="square" rtlCol="1">
            <a:spAutoFit/>
          </a:bodyPr>
          <a:lstStyle/>
          <a:p>
            <a:pPr algn="ctr"/>
            <a:r>
              <a:rPr lang="he-IL" sz="2000" dirty="0">
                <a:solidFill>
                  <a:prstClr val="black"/>
                </a:solidFill>
                <a:cs typeface="David" panose="020E0502060401010101" pitchFamily="34" charset="-79"/>
              </a:rPr>
              <a:t>בהנחיית:</a:t>
            </a:r>
          </a:p>
          <a:p>
            <a:pPr algn="ctr"/>
            <a:r>
              <a:rPr lang="he-IL" sz="2400" dirty="0">
                <a:solidFill>
                  <a:prstClr val="black"/>
                </a:solidFill>
                <a:cs typeface="David" panose="020E0502060401010101" pitchFamily="34" charset="-79"/>
              </a:rPr>
              <a:t>פרופסור אדריאן סגל</a:t>
            </a:r>
          </a:p>
          <a:p>
            <a:pPr algn="ctr"/>
            <a:r>
              <a:rPr lang="he-IL" sz="2400" dirty="0">
                <a:solidFill>
                  <a:prstClr val="black"/>
                </a:solidFill>
                <a:cs typeface="David" panose="020E0502060401010101" pitchFamily="34" charset="-79"/>
              </a:rPr>
              <a:t>אלכסנדר לבזין</a:t>
            </a:r>
          </a:p>
        </p:txBody>
      </p:sp>
    </p:spTree>
    <p:extLst>
      <p:ext uri="{BB962C8B-B14F-4D97-AF65-F5344CB8AC3E}">
        <p14:creationId xmlns:p14="http://schemas.microsoft.com/office/powerpoint/2010/main" val="3364381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עקרונות הפתרון</a:t>
            </a:r>
            <a:endParaRPr lang="he-IL" dirty="0"/>
          </a:p>
        </p:txBody>
      </p:sp>
      <p:sp>
        <p:nvSpPr>
          <p:cNvPr id="3" name="Content Placeholder 2"/>
          <p:cNvSpPr>
            <a:spLocks noGrp="1"/>
          </p:cNvSpPr>
          <p:nvPr>
            <p:ph idx="1"/>
          </p:nvPr>
        </p:nvSpPr>
        <p:spPr>
          <a:xfrm>
            <a:off x="1095024" y="2038976"/>
            <a:ext cx="6965245" cy="4148919"/>
          </a:xfrm>
        </p:spPr>
        <p:txBody>
          <a:bodyPr>
            <a:normAutofit fontScale="55000" lnSpcReduction="20000"/>
          </a:bodyPr>
          <a:lstStyle/>
          <a:p>
            <a:r>
              <a:rPr lang="he-IL" sz="4000" dirty="0" smtClean="0">
                <a:latin typeface="David" panose="020E0502060401010101" pitchFamily="34" charset="-79"/>
                <a:cs typeface="David" panose="020E0502060401010101" pitchFamily="34" charset="-79"/>
              </a:rPr>
              <a:t>לוגיקה שנייה – </a:t>
            </a:r>
            <a:r>
              <a:rPr lang="en-US" sz="4000" dirty="0" smtClean="0">
                <a:latin typeface="David" panose="020E0502060401010101" pitchFamily="34" charset="-79"/>
                <a:cs typeface="David" panose="020E0502060401010101" pitchFamily="34" charset="-79"/>
              </a:rPr>
              <a:t/>
            </a:r>
            <a:br>
              <a:rPr lang="en-US" sz="4000" dirty="0" smtClean="0">
                <a:latin typeface="David" panose="020E0502060401010101" pitchFamily="34" charset="-79"/>
                <a:cs typeface="David" panose="020E0502060401010101" pitchFamily="34" charset="-79"/>
              </a:rPr>
            </a:br>
            <a:r>
              <a:rPr lang="en-US" sz="4000" dirty="0" smtClean="0">
                <a:latin typeface="David" panose="020E0502060401010101" pitchFamily="34" charset="-79"/>
                <a:cs typeface="David" panose="020E0502060401010101" pitchFamily="34" charset="-79"/>
              </a:rPr>
              <a:t>		Feedback with Danger Zones</a:t>
            </a:r>
            <a:endParaRPr lang="en-US" sz="4000" dirty="0">
              <a:latin typeface="David" panose="020E0502060401010101" pitchFamily="34" charset="-79"/>
              <a:cs typeface="David" panose="020E0502060401010101" pitchFamily="34" charset="-79"/>
            </a:endParaRPr>
          </a:p>
          <a:p>
            <a:pPr>
              <a:buClr>
                <a:schemeClr val="accent4">
                  <a:lumMod val="75000"/>
                </a:schemeClr>
              </a:buClr>
              <a:buFont typeface="Arial" panose="020B0604020202020204" pitchFamily="34" charset="0"/>
              <a:buChar char="•"/>
            </a:pPr>
            <a:r>
              <a:rPr lang="he-IL" sz="3100" dirty="0" smtClean="0">
                <a:latin typeface="David" panose="020E0502060401010101" pitchFamily="34" charset="-79"/>
                <a:cs typeface="David" panose="020E0502060401010101" pitchFamily="34" charset="-79"/>
              </a:rPr>
              <a:t>יש </a:t>
            </a:r>
            <a:r>
              <a:rPr lang="he-IL" sz="3100" dirty="0">
                <a:latin typeface="David" panose="020E0502060401010101" pitchFamily="34" charset="-79"/>
                <a:cs typeface="David" panose="020E0502060401010101" pitchFamily="34" charset="-79"/>
              </a:rPr>
              <a:t>שתי גישות עבור קביעת סף זה</a:t>
            </a:r>
            <a:r>
              <a:rPr lang="he-IL" sz="3100" dirty="0" smtClean="0">
                <a:latin typeface="David" panose="020E0502060401010101" pitchFamily="34" charset="-79"/>
                <a:cs typeface="David" panose="020E0502060401010101" pitchFamily="34" charset="-79"/>
              </a:rPr>
              <a:t>:</a:t>
            </a:r>
          </a:p>
          <a:p>
            <a:pPr marL="514350" indent="-514350">
              <a:buClr>
                <a:schemeClr val="accent4">
                  <a:lumMod val="75000"/>
                </a:schemeClr>
              </a:buClr>
              <a:buFont typeface="+mj-lt"/>
              <a:buAutoNum type="alphaUcPeriod"/>
            </a:pPr>
            <a:r>
              <a:rPr lang="he-IL" sz="2700" dirty="0" smtClean="0">
                <a:latin typeface="David" panose="020E0502060401010101" pitchFamily="34" charset="-79"/>
                <a:cs typeface="David" panose="020E0502060401010101" pitchFamily="34" charset="-79"/>
              </a:rPr>
              <a:t>קובעים באופן </a:t>
            </a:r>
            <a:r>
              <a:rPr lang="he-IL" sz="2700" dirty="0">
                <a:latin typeface="David" panose="020E0502060401010101" pitchFamily="34" charset="-79"/>
                <a:cs typeface="David" panose="020E0502060401010101" pitchFamily="34" charset="-79"/>
              </a:rPr>
              <a:t>שרירותי ערך קבוע </a:t>
            </a:r>
            <a:r>
              <a:rPr lang="he-IL" sz="2700" dirty="0" smtClean="0">
                <a:latin typeface="David" panose="020E0502060401010101" pitchFamily="34" charset="-79"/>
                <a:cs typeface="David" panose="020E0502060401010101" pitchFamily="34" charset="-79"/>
              </a:rPr>
              <a:t>לפרמטר סף, ואם </a:t>
            </a:r>
            <a:r>
              <a:rPr lang="he-IL" sz="2700" dirty="0">
                <a:latin typeface="David" panose="020E0502060401010101" pitchFamily="34" charset="-79"/>
                <a:cs typeface="David" panose="020E0502060401010101" pitchFamily="34" charset="-79"/>
              </a:rPr>
              <a:t>ערך ה</a:t>
            </a:r>
            <a:r>
              <a:rPr lang="en-US" sz="2700" dirty="0">
                <a:latin typeface="David" panose="020E0502060401010101" pitchFamily="34" charset="-79"/>
                <a:cs typeface="David" panose="020E0502060401010101" pitchFamily="34" charset="-79"/>
              </a:rPr>
              <a:t>drift </a:t>
            </a:r>
            <a:r>
              <a:rPr lang="he-IL" sz="2700" dirty="0" smtClean="0">
                <a:latin typeface="David" panose="020E0502060401010101" pitchFamily="34" charset="-79"/>
                <a:cs typeface="David" panose="020E0502060401010101" pitchFamily="34" charset="-79"/>
              </a:rPr>
              <a:t> (בערך </a:t>
            </a:r>
            <a:r>
              <a:rPr lang="he-IL" sz="2700" dirty="0">
                <a:latin typeface="David" panose="020E0502060401010101" pitchFamily="34" charset="-79"/>
                <a:cs typeface="David" panose="020E0502060401010101" pitchFamily="34" charset="-79"/>
              </a:rPr>
              <a:t>מוחלט) גדול מערך זה, יתבצע </a:t>
            </a:r>
            <a:r>
              <a:rPr lang="en-US" sz="2700" dirty="0" smtClean="0">
                <a:latin typeface="David" panose="020E0502060401010101" pitchFamily="34" charset="-79"/>
                <a:cs typeface="David" panose="020E0502060401010101" pitchFamily="34" charset="-79"/>
              </a:rPr>
              <a:t>shift</a:t>
            </a:r>
            <a:r>
              <a:rPr lang="he-IL" sz="2700" dirty="0" smtClean="0">
                <a:latin typeface="David" panose="020E0502060401010101" pitchFamily="34" charset="-79"/>
                <a:cs typeface="David" panose="020E0502060401010101" pitchFamily="34" charset="-79"/>
              </a:rPr>
              <a:t> מתאים</a:t>
            </a:r>
            <a:r>
              <a:rPr lang="he-IL" sz="2700" dirty="0">
                <a:latin typeface="David" panose="020E0502060401010101" pitchFamily="34" charset="-79"/>
                <a:cs typeface="David" panose="020E0502060401010101" pitchFamily="34" charset="-79"/>
              </a:rPr>
              <a:t>. </a:t>
            </a:r>
            <a:endParaRPr lang="he-IL" sz="2700" dirty="0" smtClean="0">
              <a:latin typeface="David" panose="020E0502060401010101" pitchFamily="34" charset="-79"/>
              <a:cs typeface="David" panose="020E0502060401010101" pitchFamily="34" charset="-79"/>
            </a:endParaRPr>
          </a:p>
          <a:p>
            <a:pPr marL="514350" indent="-514350">
              <a:buClr>
                <a:schemeClr val="accent4">
                  <a:lumMod val="75000"/>
                </a:schemeClr>
              </a:buClr>
              <a:buFont typeface="+mj-lt"/>
              <a:buAutoNum type="alphaUcPeriod"/>
            </a:pPr>
            <a:r>
              <a:rPr lang="he-IL" sz="2700" dirty="0" smtClean="0">
                <a:latin typeface="David" panose="020E0502060401010101" pitchFamily="34" charset="-79"/>
                <a:cs typeface="David" panose="020E0502060401010101" pitchFamily="34" charset="-79"/>
              </a:rPr>
              <a:t>מציאת שיערוך של ההשפעה </a:t>
            </a:r>
            <a:r>
              <a:rPr lang="he-IL" sz="2700" dirty="0">
                <a:latin typeface="David" panose="020E0502060401010101" pitchFamily="34" charset="-79"/>
                <a:cs typeface="David" panose="020E0502060401010101" pitchFamily="34" charset="-79"/>
              </a:rPr>
              <a:t>על המערכת של ביצוע </a:t>
            </a:r>
            <a:r>
              <a:rPr lang="en-US" sz="2700" dirty="0">
                <a:latin typeface="David" panose="020E0502060401010101" pitchFamily="34" charset="-79"/>
                <a:cs typeface="David" panose="020E0502060401010101" pitchFamily="34" charset="-79"/>
              </a:rPr>
              <a:t>Input shift </a:t>
            </a:r>
            <a:r>
              <a:rPr lang="he-IL" sz="2700" dirty="0" smtClean="0">
                <a:latin typeface="David" panose="020E0502060401010101" pitchFamily="34" charset="-79"/>
                <a:cs typeface="David" panose="020E0502060401010101" pitchFamily="34" charset="-79"/>
              </a:rPr>
              <a:t> בחריץ </a:t>
            </a:r>
            <a:r>
              <a:rPr lang="he-IL" sz="2700" dirty="0">
                <a:latin typeface="David" panose="020E0502060401010101" pitchFamily="34" charset="-79"/>
                <a:cs typeface="David" panose="020E0502060401010101" pitchFamily="34" charset="-79"/>
              </a:rPr>
              <a:t>הזמן הבא, ואם השערוך מראה שיפור ב</a:t>
            </a:r>
            <a:r>
              <a:rPr lang="en-US" sz="2700" dirty="0" smtClean="0">
                <a:latin typeface="David" panose="020E0502060401010101" pitchFamily="34" charset="-79"/>
                <a:cs typeface="David" panose="020E0502060401010101" pitchFamily="34" charset="-79"/>
              </a:rPr>
              <a:t>drift </a:t>
            </a:r>
            <a:r>
              <a:rPr lang="he-IL" sz="2700" dirty="0" smtClean="0">
                <a:latin typeface="David" panose="020E0502060401010101" pitchFamily="34" charset="-79"/>
                <a:cs typeface="David" panose="020E0502060401010101" pitchFamily="34" charset="-79"/>
              </a:rPr>
              <a:t> יתבצע ה</a:t>
            </a:r>
            <a:r>
              <a:rPr lang="en-US" sz="2700" dirty="0" smtClean="0">
                <a:latin typeface="David" panose="020E0502060401010101" pitchFamily="34" charset="-79"/>
                <a:cs typeface="David" panose="020E0502060401010101" pitchFamily="34" charset="-79"/>
              </a:rPr>
              <a:t>shift</a:t>
            </a:r>
            <a:r>
              <a:rPr lang="he-IL" sz="2700" dirty="0" smtClean="0">
                <a:latin typeface="David" panose="020E0502060401010101" pitchFamily="34" charset="-79"/>
                <a:cs typeface="David" panose="020E0502060401010101" pitchFamily="34" charset="-79"/>
              </a:rPr>
              <a:t>.</a:t>
            </a:r>
          </a:p>
          <a:p>
            <a:pPr marL="0" indent="0" algn="ctr">
              <a:spcBef>
                <a:spcPts val="1200"/>
              </a:spcBef>
              <a:spcAft>
                <a:spcPts val="1200"/>
              </a:spcAft>
              <a:buNone/>
            </a:pPr>
            <a:r>
              <a:rPr lang="he-IL" sz="2700" dirty="0" smtClean="0">
                <a:solidFill>
                  <a:schemeClr val="tx2">
                    <a:lumMod val="75000"/>
                  </a:schemeClr>
                </a:solidFill>
                <a:latin typeface="David" panose="020E0502060401010101" pitchFamily="34" charset="-79"/>
                <a:cs typeface="David" panose="020E0502060401010101" pitchFamily="34" charset="-79"/>
              </a:rPr>
              <a:t>2.  </a:t>
            </a:r>
            <a:r>
              <a:rPr lang="he-IL" sz="2700" dirty="0" smtClean="0">
                <a:latin typeface="David" panose="020E0502060401010101" pitchFamily="34" charset="-79"/>
                <a:cs typeface="David" panose="020E0502060401010101" pitchFamily="34" charset="-79"/>
              </a:rPr>
              <a:t>במקרה </a:t>
            </a:r>
            <a:r>
              <a:rPr lang="he-IL" sz="2700" dirty="0">
                <a:latin typeface="David" panose="020E0502060401010101" pitchFamily="34" charset="-79"/>
                <a:cs typeface="David" panose="020E0502060401010101" pitchFamily="34" charset="-79"/>
              </a:rPr>
              <a:t>שאנרגית המסלול הגיעה לערך קיצון</a:t>
            </a:r>
            <a:r>
              <a:rPr lang="he-IL" sz="2700" dirty="0" smtClean="0">
                <a:latin typeface="David" panose="020E0502060401010101" pitchFamily="34" charset="-79"/>
                <a:cs typeface="David" panose="020E0502060401010101" pitchFamily="34" charset="-79"/>
              </a:rPr>
              <a:t>:</a:t>
            </a:r>
          </a:p>
          <a:p>
            <a:pPr>
              <a:buClr>
                <a:schemeClr val="tx2">
                  <a:lumMod val="75000"/>
                </a:schemeClr>
              </a:buClr>
              <a:buFont typeface="Arial" panose="020B0604020202020204" pitchFamily="34" charset="0"/>
              <a:buChar char="•"/>
            </a:pPr>
            <a:r>
              <a:rPr lang="he-IL" sz="2700" dirty="0" smtClean="0">
                <a:latin typeface="David" panose="020E0502060401010101" pitchFamily="34" charset="-79"/>
                <a:cs typeface="David" panose="020E0502060401010101" pitchFamily="34" charset="-79"/>
              </a:rPr>
              <a:t>אם רמת האנרגיה מאוד קרובה לערך </a:t>
            </a:r>
            <a:r>
              <a:rPr lang="en-US" sz="2700" dirty="0" err="1" smtClean="0">
                <a:latin typeface="David" panose="020E0502060401010101" pitchFamily="34" charset="-79"/>
                <a:cs typeface="David" panose="020E0502060401010101" pitchFamily="34" charset="-79"/>
              </a:rPr>
              <a:t>Bmax</a:t>
            </a:r>
            <a:r>
              <a:rPr lang="he-IL" sz="2700" dirty="0" smtClean="0">
                <a:latin typeface="David" panose="020E0502060401010101" pitchFamily="34" charset="-79"/>
                <a:cs typeface="David" panose="020E0502060401010101" pitchFamily="34" charset="-79"/>
              </a:rPr>
              <a:t>, המקור לא מנצל מספיק את האנרגיה הזמינה, לכן נגדיל את קצב השליחה ממנו.</a:t>
            </a:r>
          </a:p>
          <a:p>
            <a:pPr>
              <a:buClr>
                <a:schemeClr val="tx2">
                  <a:lumMod val="75000"/>
                </a:schemeClr>
              </a:buClr>
              <a:buFont typeface="Arial" panose="020B0604020202020204" pitchFamily="34" charset="0"/>
              <a:buChar char="•"/>
            </a:pPr>
            <a:r>
              <a:rPr lang="he-IL" sz="2700" dirty="0" smtClean="0">
                <a:latin typeface="David" panose="020E0502060401010101" pitchFamily="34" charset="-79"/>
                <a:cs typeface="David" panose="020E0502060401010101" pitchFamily="34" charset="-79"/>
              </a:rPr>
              <a:t>אם רמת האנרגיה קרובה מאוד לערך </a:t>
            </a:r>
            <a:r>
              <a:rPr lang="en-US" sz="2700" dirty="0" err="1" smtClean="0">
                <a:latin typeface="David" panose="020E0502060401010101" pitchFamily="34" charset="-79"/>
                <a:cs typeface="David" panose="020E0502060401010101" pitchFamily="34" charset="-79"/>
              </a:rPr>
              <a:t>Bmin</a:t>
            </a:r>
            <a:r>
              <a:rPr lang="he-IL" sz="2700" dirty="0" smtClean="0">
                <a:latin typeface="David" panose="020E0502060401010101" pitchFamily="34" charset="-79"/>
                <a:cs typeface="David" panose="020E0502060401010101" pitchFamily="34" charset="-79"/>
              </a:rPr>
              <a:t>, זה מצב של </a:t>
            </a:r>
            <a:r>
              <a:rPr lang="en-US" sz="2700" b="1" dirty="0" smtClean="0">
                <a:latin typeface="David" panose="020E0502060401010101" pitchFamily="34" charset="-79"/>
                <a:cs typeface="David" panose="020E0502060401010101" pitchFamily="34" charset="-79"/>
              </a:rPr>
              <a:t>high danger</a:t>
            </a:r>
            <a:r>
              <a:rPr lang="he-IL" sz="2700" dirty="0" smtClean="0">
                <a:latin typeface="David" panose="020E0502060401010101" pitchFamily="34" charset="-79"/>
                <a:cs typeface="David" panose="020E0502060401010101" pitchFamily="34" charset="-79"/>
              </a:rPr>
              <a:t> </a:t>
            </a:r>
            <a:r>
              <a:rPr lang="he-IL" sz="2700" b="1" dirty="0" smtClean="0">
                <a:latin typeface="David" panose="020E0502060401010101" pitchFamily="34" charset="-79"/>
                <a:cs typeface="David" panose="020E0502060401010101" pitchFamily="34" charset="-79"/>
              </a:rPr>
              <a:t>:</a:t>
            </a:r>
            <a:r>
              <a:rPr lang="en-US" sz="2700" dirty="0" smtClean="0">
                <a:latin typeface="David" panose="020E0502060401010101" pitchFamily="34" charset="-79"/>
                <a:cs typeface="David" panose="020E0502060401010101" pitchFamily="34" charset="-79"/>
              </a:rPr>
              <a:t/>
            </a:r>
            <a:br>
              <a:rPr lang="en-US" sz="2700" dirty="0" smtClean="0">
                <a:latin typeface="David" panose="020E0502060401010101" pitchFamily="34" charset="-79"/>
                <a:cs typeface="David" panose="020E0502060401010101" pitchFamily="34" charset="-79"/>
              </a:rPr>
            </a:br>
            <a:r>
              <a:rPr lang="he-IL" sz="2700" dirty="0" smtClean="0">
                <a:latin typeface="David" panose="020E0502060401010101" pitchFamily="34" charset="-79"/>
                <a:cs typeface="David" panose="020E0502060401010101" pitchFamily="34" charset="-79"/>
              </a:rPr>
              <a:t>נקטין את קצב השידור של המקור המתאים, כדי להימנע מירידה מתחת לערך </a:t>
            </a:r>
            <a:r>
              <a:rPr lang="en-US" sz="2700" dirty="0" err="1" smtClean="0">
                <a:latin typeface="David" panose="020E0502060401010101" pitchFamily="34" charset="-79"/>
                <a:cs typeface="David" panose="020E0502060401010101" pitchFamily="34" charset="-79"/>
              </a:rPr>
              <a:t>Bmin</a:t>
            </a:r>
            <a:r>
              <a:rPr lang="he-IL" sz="2700" dirty="0" smtClean="0">
                <a:latin typeface="David" panose="020E0502060401010101" pitchFamily="34" charset="-79"/>
                <a:cs typeface="David" panose="020E0502060401010101" pitchFamily="34" charset="-79"/>
              </a:rPr>
              <a:t> שתגרום לאיבוד חבילות.</a:t>
            </a:r>
          </a:p>
          <a:p>
            <a:pPr>
              <a:buClr>
                <a:schemeClr val="tx2">
                  <a:lumMod val="75000"/>
                </a:schemeClr>
              </a:buClr>
              <a:buFont typeface="Arial" panose="020B0604020202020204" pitchFamily="34" charset="0"/>
              <a:buChar char="•"/>
            </a:pPr>
            <a:r>
              <a:rPr lang="he-IL" sz="2700" dirty="0" smtClean="0">
                <a:latin typeface="David" panose="020E0502060401010101" pitchFamily="34" charset="-79"/>
                <a:cs typeface="David" panose="020E0502060401010101" pitchFamily="34" charset="-79"/>
              </a:rPr>
              <a:t>אם רמת האנרגיה קרובה לערך </a:t>
            </a:r>
            <a:r>
              <a:rPr lang="en-US" sz="2700" dirty="0" err="1" smtClean="0">
                <a:latin typeface="David" panose="020E0502060401010101" pitchFamily="34" charset="-79"/>
                <a:cs typeface="David" panose="020E0502060401010101" pitchFamily="34" charset="-79"/>
              </a:rPr>
              <a:t>Bmin</a:t>
            </a:r>
            <a:r>
              <a:rPr lang="he-IL" sz="2700" dirty="0" smtClean="0">
                <a:latin typeface="David" panose="020E0502060401010101" pitchFamily="34" charset="-79"/>
                <a:cs typeface="David" panose="020E0502060401010101" pitchFamily="34" charset="-79"/>
              </a:rPr>
              <a:t>, אך לא נמוכה מדי, זהו מצב </a:t>
            </a:r>
            <a:r>
              <a:rPr lang="en-US" sz="2700" b="1" dirty="0" smtClean="0">
                <a:latin typeface="David" panose="020E0502060401010101" pitchFamily="34" charset="-79"/>
                <a:cs typeface="David" panose="020E0502060401010101" pitchFamily="34" charset="-79"/>
              </a:rPr>
              <a:t>low danger</a:t>
            </a:r>
            <a:r>
              <a:rPr lang="he-IL" sz="2700" b="1" dirty="0" smtClean="0">
                <a:latin typeface="David" panose="020E0502060401010101" pitchFamily="34" charset="-79"/>
                <a:cs typeface="David" panose="020E0502060401010101" pitchFamily="34" charset="-79"/>
              </a:rPr>
              <a:t>:</a:t>
            </a:r>
            <a:r>
              <a:rPr lang="he-IL" sz="2700" dirty="0" smtClean="0">
                <a:latin typeface="David" panose="020E0502060401010101" pitchFamily="34" charset="-79"/>
                <a:cs typeface="David" panose="020E0502060401010101" pitchFamily="34" charset="-79"/>
              </a:rPr>
              <a:t> לא נאפשר את הגדלת קצב השידור של המקור, כדי שלא תגרם ירידה ברמת האנרגיה אל מצב </a:t>
            </a:r>
            <a:r>
              <a:rPr lang="en-US" sz="2700" dirty="0" smtClean="0">
                <a:latin typeface="David" panose="020E0502060401010101" pitchFamily="34" charset="-79"/>
                <a:cs typeface="David" panose="020E0502060401010101" pitchFamily="34" charset="-79"/>
              </a:rPr>
              <a:t>high danger</a:t>
            </a:r>
            <a:r>
              <a:rPr lang="he-IL" sz="2700" dirty="0" smtClean="0">
                <a:latin typeface="David" panose="020E0502060401010101" pitchFamily="34" charset="-79"/>
                <a:cs typeface="David" panose="020E0502060401010101" pitchFamily="34" charset="-79"/>
              </a:rPr>
              <a:t>.</a:t>
            </a:r>
            <a:endParaRPr lang="he-IL" sz="27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021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smtClean="0"/>
              <a:t>אסטרטגיות הפתרון שיושמו בסימולציה</a:t>
            </a:r>
            <a:endParaRPr lang="he-IL" dirty="0"/>
          </a:p>
        </p:txBody>
      </p:sp>
      <p:sp>
        <p:nvSpPr>
          <p:cNvPr id="3" name="Content Placeholder 2"/>
          <p:cNvSpPr>
            <a:spLocks noGrp="1"/>
          </p:cNvSpPr>
          <p:nvPr>
            <p:ph idx="1"/>
          </p:nvPr>
        </p:nvSpPr>
        <p:spPr>
          <a:xfrm>
            <a:off x="1463041" y="2306319"/>
            <a:ext cx="6522719" cy="3416749"/>
          </a:xfrm>
        </p:spPr>
        <p:txBody>
          <a:bodyPr>
            <a:normAutofit fontScale="70000" lnSpcReduction="20000"/>
          </a:bodyPr>
          <a:lstStyle/>
          <a:p>
            <a:pPr marL="0" indent="0">
              <a:buNone/>
            </a:pPr>
            <a:r>
              <a:rPr lang="he-IL" sz="2700" dirty="0" smtClean="0">
                <a:latin typeface="David" panose="020E0502060401010101" pitchFamily="34" charset="-79"/>
                <a:cs typeface="David" panose="020E0502060401010101" pitchFamily="34" charset="-79"/>
              </a:rPr>
              <a:t>בכל הרצה של הסימולציה יש לבחור אחת משלוש האסטרטגיות הבאות:</a:t>
            </a:r>
            <a:r>
              <a:rPr lang="en-US" sz="2700" dirty="0" smtClean="0">
                <a:latin typeface="David" panose="020E0502060401010101" pitchFamily="34" charset="-79"/>
                <a:cs typeface="David" panose="020E0502060401010101" pitchFamily="34" charset="-79"/>
              </a:rPr>
              <a:t/>
            </a:r>
            <a:br>
              <a:rPr lang="en-US" sz="2700" dirty="0" smtClean="0">
                <a:latin typeface="David" panose="020E0502060401010101" pitchFamily="34" charset="-79"/>
                <a:cs typeface="David" panose="020E0502060401010101" pitchFamily="34" charset="-79"/>
              </a:rPr>
            </a:br>
            <a:endParaRPr lang="en-US" sz="2700" dirty="0">
              <a:latin typeface="David" panose="020E0502060401010101" pitchFamily="34" charset="-79"/>
              <a:cs typeface="David" panose="020E0502060401010101" pitchFamily="34" charset="-79"/>
            </a:endParaRPr>
          </a:p>
          <a:p>
            <a:pPr>
              <a:spcBef>
                <a:spcPts val="1200"/>
              </a:spcBef>
            </a:pPr>
            <a:r>
              <a:rPr lang="he-IL" sz="2700" dirty="0" smtClean="0">
                <a:latin typeface="David" panose="020E0502060401010101" pitchFamily="34" charset="-79"/>
                <a:cs typeface="David" panose="020E0502060401010101" pitchFamily="34" charset="-79"/>
              </a:rPr>
              <a:t> </a:t>
            </a:r>
            <a:r>
              <a:rPr lang="en-US" sz="2700" b="1" dirty="0">
                <a:latin typeface="David" panose="020E0502060401010101" pitchFamily="34" charset="-79"/>
                <a:cs typeface="David" panose="020E0502060401010101" pitchFamily="34" charset="-79"/>
              </a:rPr>
              <a:t>No Feedback</a:t>
            </a:r>
            <a:r>
              <a:rPr lang="he-IL" sz="2700" dirty="0">
                <a:latin typeface="David" panose="020E0502060401010101" pitchFamily="34" charset="-79"/>
                <a:cs typeface="David" panose="020E0502060401010101" pitchFamily="34" charset="-79"/>
              </a:rPr>
              <a:t>- צומת היעד מחליט בסוף חריץ הזמן איזה מסלול מזוג המסלולים של כל מקור יהיה פעיל בחריץ הזמן הבא. </a:t>
            </a:r>
            <a:r>
              <a:rPr lang="en-US" sz="2700" dirty="0" smtClean="0">
                <a:latin typeface="David" panose="020E0502060401010101" pitchFamily="34" charset="-79"/>
                <a:cs typeface="David" panose="020E0502060401010101" pitchFamily="34" charset="-79"/>
              </a:rPr>
              <a:t/>
            </a:r>
            <a:br>
              <a:rPr lang="en-US" sz="2700" dirty="0" smtClean="0">
                <a:latin typeface="David" panose="020E0502060401010101" pitchFamily="34" charset="-79"/>
                <a:cs typeface="David" panose="020E0502060401010101" pitchFamily="34" charset="-79"/>
              </a:rPr>
            </a:br>
            <a:r>
              <a:rPr lang="he-IL" sz="2700" dirty="0" smtClean="0">
                <a:latin typeface="David" panose="020E0502060401010101" pitchFamily="34" charset="-79"/>
                <a:cs typeface="David" panose="020E0502060401010101" pitchFamily="34" charset="-79"/>
              </a:rPr>
              <a:t>קצב </a:t>
            </a:r>
            <a:r>
              <a:rPr lang="he-IL" sz="2700" dirty="0">
                <a:latin typeface="David" panose="020E0502060401010101" pitchFamily="34" charset="-79"/>
                <a:cs typeface="David" panose="020E0502060401010101" pitchFamily="34" charset="-79"/>
              </a:rPr>
              <a:t>השליחה של כל מקור נקבע </a:t>
            </a:r>
            <a:r>
              <a:rPr lang="he-IL" sz="2700" dirty="0" smtClean="0">
                <a:latin typeface="David" panose="020E0502060401010101" pitchFamily="34" charset="-79"/>
                <a:cs typeface="David" panose="020E0502060401010101" pitchFamily="34" charset="-79"/>
              </a:rPr>
              <a:t>בתחילת </a:t>
            </a:r>
            <a:r>
              <a:rPr lang="he-IL" sz="2700" dirty="0">
                <a:latin typeface="David" panose="020E0502060401010101" pitchFamily="34" charset="-79"/>
                <a:cs typeface="David" panose="020E0502060401010101" pitchFamily="34" charset="-79"/>
              </a:rPr>
              <a:t>הסימולציה </a:t>
            </a:r>
            <a:r>
              <a:rPr lang="he-IL" sz="2700" dirty="0" smtClean="0">
                <a:latin typeface="David" panose="020E0502060401010101" pitchFamily="34" charset="-79"/>
                <a:cs typeface="David" panose="020E0502060401010101" pitchFamily="34" charset="-79"/>
              </a:rPr>
              <a:t>ונשאר קבוע.</a:t>
            </a:r>
            <a:endParaRPr lang="en-US" sz="2700" dirty="0">
              <a:latin typeface="David" panose="020E0502060401010101" pitchFamily="34" charset="-79"/>
              <a:cs typeface="David" panose="020E0502060401010101" pitchFamily="34" charset="-79"/>
            </a:endParaRPr>
          </a:p>
          <a:p>
            <a:pPr>
              <a:spcBef>
                <a:spcPts val="1200"/>
              </a:spcBef>
            </a:pPr>
            <a:r>
              <a:rPr lang="he-IL" sz="2700" dirty="0" smtClean="0">
                <a:latin typeface="David" panose="020E0502060401010101" pitchFamily="34" charset="-79"/>
                <a:cs typeface="David" panose="020E0502060401010101" pitchFamily="34" charset="-79"/>
              </a:rPr>
              <a:t> </a:t>
            </a:r>
            <a:r>
              <a:rPr lang="en-US" sz="2700" b="1" dirty="0">
                <a:latin typeface="David" panose="020E0502060401010101" pitchFamily="34" charset="-79"/>
                <a:cs typeface="David" panose="020E0502060401010101" pitchFamily="34" charset="-79"/>
              </a:rPr>
              <a:t>Feedback with Danger Zones</a:t>
            </a:r>
            <a:r>
              <a:rPr lang="he-IL" sz="2700" dirty="0" smtClean="0">
                <a:latin typeface="David" panose="020E0502060401010101" pitchFamily="34" charset="-79"/>
                <a:cs typeface="David" panose="020E0502060401010101" pitchFamily="34" charset="-79"/>
              </a:rPr>
              <a:t>-בנוסף להחלטה </a:t>
            </a:r>
            <a:r>
              <a:rPr lang="he-IL" sz="2700" dirty="0">
                <a:latin typeface="David" panose="020E0502060401010101" pitchFamily="34" charset="-79"/>
                <a:cs typeface="David" panose="020E0502060401010101" pitchFamily="34" charset="-79"/>
              </a:rPr>
              <a:t>על </a:t>
            </a:r>
            <a:r>
              <a:rPr lang="he-IL" sz="2700" dirty="0" smtClean="0">
                <a:latin typeface="David" panose="020E0502060401010101" pitchFamily="34" charset="-79"/>
                <a:cs typeface="David" panose="020E0502060401010101" pitchFamily="34" charset="-79"/>
              </a:rPr>
              <a:t>המסלולים, </a:t>
            </a:r>
            <a:r>
              <a:rPr lang="he-IL" sz="2700" dirty="0">
                <a:latin typeface="David" panose="020E0502060401010101" pitchFamily="34" charset="-79"/>
                <a:cs typeface="David" panose="020E0502060401010101" pitchFamily="34" charset="-79"/>
              </a:rPr>
              <a:t>צומת היעד מחליט האם יש צורך </a:t>
            </a:r>
            <a:r>
              <a:rPr lang="he-IL" sz="2700" dirty="0" smtClean="0">
                <a:latin typeface="David" panose="020E0502060401010101" pitchFamily="34" charset="-79"/>
                <a:cs typeface="David" panose="020E0502060401010101" pitchFamily="34" charset="-79"/>
              </a:rPr>
              <a:t>לשנות את </a:t>
            </a:r>
            <a:r>
              <a:rPr lang="he-IL" sz="2700" dirty="0">
                <a:latin typeface="David" panose="020E0502060401010101" pitchFamily="34" charset="-79"/>
                <a:cs typeface="David" panose="020E0502060401010101" pitchFamily="34" charset="-79"/>
              </a:rPr>
              <a:t>קצב שליחת המידע של </a:t>
            </a:r>
            <a:r>
              <a:rPr lang="he-IL" sz="2700" dirty="0" smtClean="0">
                <a:latin typeface="David" panose="020E0502060401010101" pitchFamily="34" charset="-79"/>
                <a:cs typeface="David" panose="020E0502060401010101" pitchFamily="34" charset="-79"/>
              </a:rPr>
              <a:t>המקור. </a:t>
            </a:r>
            <a:endParaRPr lang="en-US" sz="2700" dirty="0">
              <a:latin typeface="David" panose="020E0502060401010101" pitchFamily="34" charset="-79"/>
              <a:cs typeface="David" panose="020E0502060401010101" pitchFamily="34" charset="-79"/>
            </a:endParaRPr>
          </a:p>
          <a:p>
            <a:pPr>
              <a:spcBef>
                <a:spcPts val="1200"/>
              </a:spcBef>
            </a:pPr>
            <a:r>
              <a:rPr lang="he-IL" sz="2700" dirty="0" smtClean="0">
                <a:latin typeface="David" panose="020E0502060401010101" pitchFamily="34" charset="-79"/>
                <a:cs typeface="David" panose="020E0502060401010101" pitchFamily="34" charset="-79"/>
              </a:rPr>
              <a:t> </a:t>
            </a:r>
            <a:r>
              <a:rPr lang="en-US" sz="2700" b="1" dirty="0">
                <a:latin typeface="David" panose="020E0502060401010101" pitchFamily="34" charset="-79"/>
                <a:cs typeface="David" panose="020E0502060401010101" pitchFamily="34" charset="-79"/>
              </a:rPr>
              <a:t>Estimates</a:t>
            </a:r>
            <a:r>
              <a:rPr lang="he-IL" sz="2700" dirty="0">
                <a:latin typeface="David" panose="020E0502060401010101" pitchFamily="34" charset="-79"/>
                <a:cs typeface="David" panose="020E0502060401010101" pitchFamily="34" charset="-79"/>
              </a:rPr>
              <a:t>- כמו אסטרטגיית </a:t>
            </a:r>
            <a:r>
              <a:rPr lang="en-US" sz="2700" dirty="0">
                <a:latin typeface="David" panose="020E0502060401010101" pitchFamily="34" charset="-79"/>
                <a:cs typeface="David" panose="020E0502060401010101" pitchFamily="34" charset="-79"/>
              </a:rPr>
              <a:t>Feedback with Danger Zones</a:t>
            </a:r>
            <a:r>
              <a:rPr lang="he-IL" sz="2700" dirty="0">
                <a:latin typeface="David" panose="020E0502060401010101" pitchFamily="34" charset="-79"/>
                <a:cs typeface="David" panose="020E0502060401010101" pitchFamily="34" charset="-79"/>
              </a:rPr>
              <a:t>, אך סף ה</a:t>
            </a:r>
            <a:r>
              <a:rPr lang="en-US" sz="2700" dirty="0">
                <a:latin typeface="David" panose="020E0502060401010101" pitchFamily="34" charset="-79"/>
                <a:cs typeface="David" panose="020E0502060401010101" pitchFamily="34" charset="-79"/>
              </a:rPr>
              <a:t>drift</a:t>
            </a:r>
            <a:r>
              <a:rPr lang="he-IL" sz="2700" dirty="0">
                <a:latin typeface="David" panose="020E0502060401010101" pitchFamily="34" charset="-79"/>
                <a:cs typeface="David" panose="020E0502060401010101" pitchFamily="34" charset="-79"/>
              </a:rPr>
              <a:t> שמעבר לו יתבצע שינוי בקצב השליחה במקור, משוערך בכל חריץ זמן </a:t>
            </a:r>
            <a:r>
              <a:rPr lang="he-IL" sz="2700" dirty="0" smtClean="0">
                <a:latin typeface="David" panose="020E0502060401010101" pitchFamily="34" charset="-79"/>
                <a:cs typeface="David" panose="020E0502060401010101" pitchFamily="34" charset="-79"/>
              </a:rPr>
              <a:t>מחדש כתלות ברמות האנרגיה הנוכחיות.</a:t>
            </a:r>
            <a:endParaRPr lang="en-US" sz="2700" dirty="0">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5027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מבנה מערכת הסימולציה</a:t>
            </a:r>
            <a:endParaRPr lang="he-IL" dirty="0"/>
          </a:p>
        </p:txBody>
      </p:sp>
      <p:sp>
        <p:nvSpPr>
          <p:cNvPr id="3" name="Content Placeholder 2"/>
          <p:cNvSpPr>
            <a:spLocks noGrp="1"/>
          </p:cNvSpPr>
          <p:nvPr>
            <p:ph idx="1"/>
          </p:nvPr>
        </p:nvSpPr>
        <p:spPr>
          <a:xfrm>
            <a:off x="5508183" y="2404789"/>
            <a:ext cx="2519278" cy="3354565"/>
          </a:xfrm>
        </p:spPr>
        <p:txBody>
          <a:bodyPr>
            <a:normAutofit fontScale="85000" lnSpcReduction="20000"/>
          </a:bodyPr>
          <a:lstStyle/>
          <a:p>
            <a:pPr marL="0" indent="0" algn="ctr">
              <a:buNone/>
            </a:pPr>
            <a:r>
              <a:rPr lang="he-IL" dirty="0" smtClean="0">
                <a:latin typeface="David" panose="020E0502060401010101" pitchFamily="34" charset="-79"/>
                <a:cs typeface="David" panose="020E0502060401010101" pitchFamily="34" charset="-79"/>
              </a:rPr>
              <a:t>יצרנו ממשק משתמש עבור הכנסת נתוני הרשת והסימולציה ובחירה בין אפשרויות התוכנה.</a:t>
            </a:r>
            <a:r>
              <a:rPr lang="en-US" dirty="0" smtClean="0">
                <a:latin typeface="David" panose="020E0502060401010101" pitchFamily="34" charset="-79"/>
                <a:cs typeface="David" panose="020E0502060401010101" pitchFamily="34" charset="-79"/>
              </a:rPr>
              <a:t/>
            </a:r>
            <a:br>
              <a:rPr lang="en-US" dirty="0" smtClean="0">
                <a:latin typeface="David" panose="020E0502060401010101" pitchFamily="34" charset="-79"/>
                <a:cs typeface="David" panose="020E0502060401010101" pitchFamily="34" charset="-79"/>
              </a:rPr>
            </a:br>
            <a:endParaRPr lang="he-IL" dirty="0" smtClean="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שלבי הקלט:</a:t>
            </a:r>
          </a:p>
          <a:p>
            <a:r>
              <a:rPr lang="he-IL" dirty="0" smtClean="0">
                <a:latin typeface="David" panose="020E0502060401010101" pitchFamily="34" charset="-79"/>
                <a:cs typeface="David" panose="020E0502060401010101" pitchFamily="34" charset="-79"/>
              </a:rPr>
              <a:t>אפשרויות </a:t>
            </a:r>
            <a:r>
              <a:rPr lang="en-US" dirty="0" smtClean="0">
                <a:latin typeface="David" panose="020E0502060401010101" pitchFamily="34" charset="-79"/>
                <a:cs typeface="David" panose="020E0502060401010101" pitchFamily="34" charset="-79"/>
              </a:rPr>
              <a:t>Debug</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יצירת טופולוגית הרשת</a:t>
            </a:r>
          </a:p>
          <a:p>
            <a:r>
              <a:rPr lang="he-IL" dirty="0" smtClean="0">
                <a:latin typeface="David" panose="020E0502060401010101" pitchFamily="34" charset="-79"/>
                <a:cs typeface="David" panose="020E0502060401010101" pitchFamily="34" charset="-79"/>
              </a:rPr>
              <a:t>בחירת אסטרטגיה</a:t>
            </a:r>
          </a:p>
          <a:p>
            <a:r>
              <a:rPr lang="he-IL" dirty="0" smtClean="0">
                <a:latin typeface="David" panose="020E0502060401010101" pitchFamily="34" charset="-79"/>
                <a:cs typeface="David" panose="020E0502060401010101" pitchFamily="34" charset="-79"/>
              </a:rPr>
              <a:t>הכנסת פרמטרים</a:t>
            </a:r>
          </a:p>
          <a:p>
            <a:endParaRPr lang="he-IL" dirty="0"/>
          </a:p>
        </p:txBody>
      </p:sp>
      <p:sp>
        <p:nvSpPr>
          <p:cNvPr id="4" name="TextBox 3"/>
          <p:cNvSpPr txBox="1"/>
          <p:nvPr/>
        </p:nvSpPr>
        <p:spPr>
          <a:xfrm>
            <a:off x="3271529" y="1666126"/>
            <a:ext cx="2579427" cy="738664"/>
          </a:xfrm>
          <a:prstGeom prst="rect">
            <a:avLst/>
          </a:prstGeom>
          <a:noFill/>
        </p:spPr>
        <p:txBody>
          <a:bodyPr wrap="square" rtlCol="1">
            <a:spAutoFit/>
          </a:bodyPr>
          <a:lstStyle/>
          <a:p>
            <a:pPr algn="ctr"/>
            <a:r>
              <a:rPr lang="he-IL" sz="4200" dirty="0" smtClean="0">
                <a:solidFill>
                  <a:schemeClr val="accent1"/>
                </a:solidFill>
                <a:cs typeface="+mj-cs"/>
              </a:rPr>
              <a:t>קלט</a:t>
            </a:r>
            <a:endParaRPr lang="he-IL" sz="4200" dirty="0">
              <a:solidFill>
                <a:schemeClr val="accent1"/>
              </a:solidFill>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24" y="2789510"/>
            <a:ext cx="4413159" cy="23948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92" y="2339479"/>
            <a:ext cx="1886213" cy="12003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534" y="2339479"/>
            <a:ext cx="1829055" cy="12003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49" y="3375729"/>
            <a:ext cx="4932034" cy="315306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2014" y="2128609"/>
            <a:ext cx="1905266" cy="415348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6506" y="2797460"/>
            <a:ext cx="3191320" cy="1381318"/>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034" y="2181568"/>
            <a:ext cx="1762371" cy="380100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4539" y="1955876"/>
            <a:ext cx="1790950" cy="43059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6424" y="2286770"/>
            <a:ext cx="2152884" cy="393483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072" y="2035458"/>
            <a:ext cx="2053405" cy="4114443"/>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209" y="2777804"/>
            <a:ext cx="1724266" cy="2915057"/>
          </a:xfrm>
          <a:prstGeom prst="rect">
            <a:avLst/>
          </a:prstGeom>
        </p:spPr>
      </p:pic>
    </p:spTree>
    <p:extLst>
      <p:ext uri="{BB962C8B-B14F-4D97-AF65-F5344CB8AC3E}">
        <p14:creationId xmlns:p14="http://schemas.microsoft.com/office/powerpoint/2010/main" val="25301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7" presetID="15" presetClass="emph" presetSubtype="0" grpId="1" nodeType="withEffect">
                                  <p:stCondLst>
                                    <p:cond delay="0"/>
                                  </p:stCondLst>
                                  <p:endCondLst>
                                    <p:cond evt="onNext" delay="0">
                                      <p:tgtEl>
                                        <p:sldTgt/>
                                      </p:tgtEl>
                                    </p:cond>
                                  </p:endCondLst>
                                  <p:childTnLst>
                                    <p:set>
                                      <p:cBhvr override="childStyle">
                                        <p:cTn id="8" dur="indefinite"/>
                                        <p:tgtEl>
                                          <p:spTgt spid="3">
                                            <p:txEl>
                                              <p:pRg st="2" end="2"/>
                                            </p:txEl>
                                          </p:spTgt>
                                        </p:tgtEl>
                                        <p:attrNameLst>
                                          <p:attrName>style.fontWeight</p:attrName>
                                        </p:attrNameLst>
                                      </p:cBhvr>
                                      <p:to>
                                        <p:strVal val="bold"/>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3">
                                            <p:txEl>
                                              <p:pRg st="3" end="3"/>
                                            </p:txEl>
                                          </p:spTgt>
                                        </p:tgtEl>
                                        <p:attrNameLst>
                                          <p:attrName>style.color</p:attrName>
                                        </p:attrNameLst>
                                      </p:cBhvr>
                                      <p:to>
                                        <a:schemeClr val="accent2"/>
                                      </p:to>
                                    </p:animClr>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par>
                                <p:cTn id="15" presetID="15" presetClass="emph" presetSubtype="0" grpId="1" nodeType="withEffect">
                                  <p:stCondLst>
                                    <p:cond delay="0"/>
                                  </p:stCondLst>
                                  <p:endCondLst>
                                    <p:cond evt="onNext" delay="0">
                                      <p:tgtEl>
                                        <p:sldTgt/>
                                      </p:tgtEl>
                                    </p:cond>
                                  </p:endCondLst>
                                  <p:childTnLst>
                                    <p:set>
                                      <p:cBhvr override="childStyle">
                                        <p:cTn id="16" dur="indefinite"/>
                                        <p:tgtEl>
                                          <p:spTgt spid="3">
                                            <p:txEl>
                                              <p:pRg st="3" end="3"/>
                                            </p:txEl>
                                          </p:spTgt>
                                        </p:tgtEl>
                                        <p:attrNameLst>
                                          <p:attrName>style.fontWeight</p:attrName>
                                        </p:attrNameLst>
                                      </p:cBhvr>
                                      <p:to>
                                        <p:strVal val="bold"/>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500" fill="hold"/>
                                        <p:tgtEl>
                                          <p:spTgt spid="3">
                                            <p:txEl>
                                              <p:pRg st="4" end="4"/>
                                            </p:txEl>
                                          </p:spTgt>
                                        </p:tgtEl>
                                        <p:attrNameLst>
                                          <p:attrName>style.color</p:attrName>
                                        </p:attrNameLst>
                                      </p:cBhvr>
                                      <p:to>
                                        <a:schemeClr val="accent2"/>
                                      </p:to>
                                    </p:animClr>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par>
                                <p:cTn id="31" presetID="15" presetClass="emph" presetSubtype="0" grpId="1" nodeType="withEffect">
                                  <p:stCondLst>
                                    <p:cond delay="0"/>
                                  </p:stCondLst>
                                  <p:endCondLst>
                                    <p:cond evt="onNext" delay="0">
                                      <p:tgtEl>
                                        <p:sldTgt/>
                                      </p:tgtEl>
                                    </p:cond>
                                  </p:endCondLst>
                                  <p:childTnLst>
                                    <p:set>
                                      <p:cBhvr override="childStyle">
                                        <p:cTn id="32" dur="indefinite"/>
                                        <p:tgtEl>
                                          <p:spTgt spid="3">
                                            <p:txEl>
                                              <p:pRg st="4" end="4"/>
                                            </p:txEl>
                                          </p:spTgt>
                                        </p:tgtEl>
                                        <p:attrNameLst>
                                          <p:attrName>style.fontWeight</p:attrName>
                                        </p:attrNameLst>
                                      </p:cBhvr>
                                      <p:to>
                                        <p:strVal val="bold"/>
                                      </p:to>
                                    </p:set>
                                  </p:childTnLst>
                                </p:cTn>
                              </p:par>
                              <p:par>
                                <p:cTn id="33" presetID="1" presetClass="exit" presetSubtype="0" fill="hold"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0" nodeType="clickEffect">
                                  <p:stCondLst>
                                    <p:cond delay="0"/>
                                  </p:stCondLst>
                                  <p:childTnLst>
                                    <p:animClr clrSpc="rgb" dir="cw">
                                      <p:cBhvr override="childStyle">
                                        <p:cTn id="44" dur="500" fill="hold"/>
                                        <p:tgtEl>
                                          <p:spTgt spid="3">
                                            <p:txEl>
                                              <p:pRg st="5" end="5"/>
                                            </p:txEl>
                                          </p:spTgt>
                                        </p:tgtEl>
                                        <p:attrNameLst>
                                          <p:attrName>style.color</p:attrName>
                                        </p:attrNameLst>
                                      </p:cBhvr>
                                      <p:to>
                                        <a:schemeClr val="accent2"/>
                                      </p:to>
                                    </p:animClr>
                                  </p:childTnLst>
                                  <p:subTnLst>
                                    <p:animClr clrSpc="rgb" dir="cw">
                                      <p:cBhvr override="childStyle">
                                        <p:cTn dur="1" fill="hold" display="0" masterRel="nextClick" afterEffect="1"/>
                                        <p:tgtEl>
                                          <p:spTgt spid="3">
                                            <p:txEl>
                                              <p:pRg st="5" end="5"/>
                                            </p:txEl>
                                          </p:spTgt>
                                        </p:tgtEl>
                                        <p:attrNameLst>
                                          <p:attrName>ppt_c</p:attrName>
                                        </p:attrNameLst>
                                      </p:cBhvr>
                                      <p:to>
                                        <a:schemeClr val="tx1"/>
                                      </p:to>
                                    </p:animClr>
                                  </p:subTnLst>
                                </p:cTn>
                              </p:par>
                              <p:par>
                                <p:cTn id="45" presetID="15" presetClass="emph" presetSubtype="0" grpId="1" nodeType="withEffect">
                                  <p:stCondLst>
                                    <p:cond delay="0"/>
                                  </p:stCondLst>
                                  <p:childTnLst>
                                    <p:set>
                                      <p:cBhvr override="childStyle">
                                        <p:cTn id="46" dur="indefinite"/>
                                        <p:tgtEl>
                                          <p:spTgt spid="3">
                                            <p:txEl>
                                              <p:pRg st="5" end="5"/>
                                            </p:txEl>
                                          </p:spTgt>
                                        </p:tgtEl>
                                        <p:attrNameLst>
                                          <p:attrName>style.fontWeight</p:attrName>
                                        </p:attrNameLst>
                                      </p:cBhvr>
                                      <p:to>
                                        <p:strVal val="bold"/>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מבנה מערכת הסימולציה</a:t>
            </a:r>
            <a:endParaRPr lang="he-IL" dirty="0"/>
          </a:p>
        </p:txBody>
      </p:sp>
      <p:sp>
        <p:nvSpPr>
          <p:cNvPr id="3" name="Content Placeholder 2"/>
          <p:cNvSpPr>
            <a:spLocks noGrp="1"/>
          </p:cNvSpPr>
          <p:nvPr>
            <p:ph idx="1"/>
          </p:nvPr>
        </p:nvSpPr>
        <p:spPr>
          <a:xfrm>
            <a:off x="1095025" y="2529839"/>
            <a:ext cx="6965244" cy="3488823"/>
          </a:xfrm>
        </p:spPr>
        <p:txBody>
          <a:bodyPr>
            <a:noAutofit/>
          </a:bodyPr>
          <a:lstStyle/>
          <a:p>
            <a:pPr marL="0" indent="0">
              <a:buNone/>
            </a:pPr>
            <a:r>
              <a:rPr lang="he-IL" sz="1700" b="1" dirty="0" smtClean="0">
                <a:latin typeface="David" panose="020E0502060401010101" pitchFamily="34" charset="-79"/>
                <a:cs typeface="David" panose="020E0502060401010101" pitchFamily="34" charset="-79"/>
              </a:rPr>
              <a:t>הסימולציה מחושבת ע"י ביצוע הפעילויות הבאות לכל חריץ זמן:</a:t>
            </a:r>
            <a:r>
              <a:rPr lang="en-US" sz="1700" b="1" dirty="0" smtClean="0">
                <a:latin typeface="David" panose="020E0502060401010101" pitchFamily="34" charset="-79"/>
                <a:cs typeface="David" panose="020E0502060401010101" pitchFamily="34" charset="-79"/>
              </a:rPr>
              <a:t/>
            </a:r>
            <a:br>
              <a:rPr lang="en-US" sz="1700" b="1" dirty="0" smtClean="0">
                <a:latin typeface="David" panose="020E0502060401010101" pitchFamily="34" charset="-79"/>
                <a:cs typeface="David" panose="020E0502060401010101" pitchFamily="34" charset="-79"/>
              </a:rPr>
            </a:br>
            <a:endParaRPr lang="he-IL" sz="1000" b="1" dirty="0" smtClean="0">
              <a:latin typeface="David" panose="020E0502060401010101" pitchFamily="34" charset="-79"/>
              <a:cs typeface="David" panose="020E0502060401010101" pitchFamily="34" charset="-79"/>
            </a:endParaRPr>
          </a:p>
          <a:p>
            <a:pPr marL="0" indent="0">
              <a:buNone/>
            </a:pPr>
            <a:r>
              <a:rPr lang="he-IL" sz="1700" dirty="0" err="1" smtClean="0">
                <a:solidFill>
                  <a:schemeClr val="accent2"/>
                </a:solidFill>
                <a:latin typeface="David" panose="020E0502060401010101" pitchFamily="34" charset="-79"/>
                <a:cs typeface="David" panose="020E0502060401010101" pitchFamily="34" charset="-79"/>
              </a:rPr>
              <a:t>סמלוץ</a:t>
            </a:r>
            <a:r>
              <a:rPr lang="he-IL" sz="1700" dirty="0" smtClean="0">
                <a:solidFill>
                  <a:schemeClr val="accent2"/>
                </a:solidFill>
                <a:latin typeface="David" panose="020E0502060401010101" pitchFamily="34" charset="-79"/>
                <a:cs typeface="David" panose="020E0502060401010101" pitchFamily="34" charset="-79"/>
              </a:rPr>
              <a:t> התעבורה והאנרגיה ברשת במהלך חריץ הזמן:</a:t>
            </a:r>
          </a:p>
          <a:p>
            <a:pPr>
              <a:spcBef>
                <a:spcPts val="800"/>
              </a:spcBef>
            </a:pPr>
            <a:r>
              <a:rPr lang="he-IL" sz="1700" dirty="0" smtClean="0">
                <a:latin typeface="David" panose="020E0502060401010101" pitchFamily="34" charset="-79"/>
                <a:cs typeface="David" panose="020E0502060401010101" pitchFamily="34" charset="-79"/>
              </a:rPr>
              <a:t>הגדרת זמני היציאה של כל החבילות שאמורות להישלח במהלך חריץ הזמן.</a:t>
            </a:r>
          </a:p>
          <a:p>
            <a:pPr>
              <a:spcBef>
                <a:spcPts val="800"/>
              </a:spcBef>
            </a:pPr>
            <a:r>
              <a:rPr lang="he-IL" sz="1700" dirty="0" smtClean="0">
                <a:latin typeface="David" panose="020E0502060401010101" pitchFamily="34" charset="-79"/>
                <a:cs typeface="David" panose="020E0502060401010101" pitchFamily="34" charset="-79"/>
              </a:rPr>
              <a:t>חישוב רמות האנרגיה של הצמתים והתפוקה שהתקבלה לאחר שליחת כל חבילות המידע.</a:t>
            </a:r>
          </a:p>
          <a:p>
            <a:pPr>
              <a:spcBef>
                <a:spcPts val="800"/>
              </a:spcBef>
            </a:pPr>
            <a:r>
              <a:rPr lang="he-IL" sz="1700" dirty="0" smtClean="0">
                <a:latin typeface="David" panose="020E0502060401010101" pitchFamily="34" charset="-79"/>
                <a:cs typeface="David" panose="020E0502060401010101" pitchFamily="34" charset="-79"/>
              </a:rPr>
              <a:t>חישוב רמות האנרגיה של הצמתים בסוף חריץ הזמן לאחר שליחת הודעות העדכון ליעד.</a:t>
            </a:r>
          </a:p>
          <a:p>
            <a:pPr marL="0" indent="0">
              <a:spcBef>
                <a:spcPts val="800"/>
              </a:spcBef>
              <a:buNone/>
            </a:pPr>
            <a:r>
              <a:rPr lang="he-IL" sz="1700" dirty="0" smtClean="0">
                <a:solidFill>
                  <a:schemeClr val="accent2"/>
                </a:solidFill>
                <a:latin typeface="David" panose="020E0502060401010101" pitchFamily="34" charset="-79"/>
                <a:cs typeface="David" panose="020E0502060401010101" pitchFamily="34" charset="-79"/>
              </a:rPr>
              <a:t>מימוש אסטרטגית הפעולה שנבחרה:</a:t>
            </a:r>
          </a:p>
          <a:p>
            <a:pPr>
              <a:spcBef>
                <a:spcPts val="800"/>
              </a:spcBef>
            </a:pPr>
            <a:r>
              <a:rPr lang="he-IL" sz="1700" dirty="0" smtClean="0">
                <a:latin typeface="David" panose="020E0502060401010101" pitchFamily="34" charset="-79"/>
                <a:cs typeface="David" panose="020E0502060401010101" pitchFamily="34" charset="-79"/>
              </a:rPr>
              <a:t> בדיקת רמות האנרגיה של המסלולים, והחלטה האם יש לבצע </a:t>
            </a:r>
            <a:r>
              <a:rPr lang="en-US" sz="1700" dirty="0" smtClean="0">
                <a:latin typeface="David" panose="020E0502060401010101" pitchFamily="34" charset="-79"/>
                <a:cs typeface="David" panose="020E0502060401010101" pitchFamily="34" charset="-79"/>
              </a:rPr>
              <a:t>switch</a:t>
            </a:r>
            <a:r>
              <a:rPr lang="he-IL" sz="1700" dirty="0" smtClean="0">
                <a:latin typeface="David" panose="020E0502060401010101" pitchFamily="34" charset="-79"/>
                <a:cs typeface="David" panose="020E0502060401010101" pitchFamily="34" charset="-79"/>
              </a:rPr>
              <a:t>.</a:t>
            </a:r>
          </a:p>
          <a:p>
            <a:pPr>
              <a:spcBef>
                <a:spcPts val="800"/>
              </a:spcBef>
            </a:pPr>
            <a:r>
              <a:rPr lang="he-IL" sz="1700" dirty="0" smtClean="0">
                <a:latin typeface="David" panose="020E0502060401010101" pitchFamily="34" charset="-79"/>
                <a:cs typeface="David" panose="020E0502060401010101" pitchFamily="34" charset="-79"/>
              </a:rPr>
              <a:t>חישוב ה</a:t>
            </a:r>
            <a:r>
              <a:rPr lang="en-US" sz="1700" dirty="0" smtClean="0">
                <a:latin typeface="David" panose="020E0502060401010101" pitchFamily="34" charset="-79"/>
                <a:cs typeface="David" panose="020E0502060401010101" pitchFamily="34" charset="-79"/>
              </a:rPr>
              <a:t>drift</a:t>
            </a:r>
            <a:r>
              <a:rPr lang="he-IL" sz="1700" dirty="0" smtClean="0">
                <a:latin typeface="David" panose="020E0502060401010101" pitchFamily="34" charset="-79"/>
                <a:cs typeface="David" panose="020E0502060401010101" pitchFamily="34" charset="-79"/>
              </a:rPr>
              <a:t> באנרגיות המסלולים, והחלטה האם יש לבצע שינויים בקצבי השידור.</a:t>
            </a:r>
          </a:p>
        </p:txBody>
      </p:sp>
      <p:sp>
        <p:nvSpPr>
          <p:cNvPr id="4" name="TextBox 3"/>
          <p:cNvSpPr txBox="1"/>
          <p:nvPr/>
        </p:nvSpPr>
        <p:spPr>
          <a:xfrm>
            <a:off x="2645699" y="1670266"/>
            <a:ext cx="3831087" cy="738664"/>
          </a:xfrm>
          <a:prstGeom prst="rect">
            <a:avLst/>
          </a:prstGeom>
          <a:noFill/>
        </p:spPr>
        <p:txBody>
          <a:bodyPr wrap="square" rtlCol="1">
            <a:spAutoFit/>
          </a:bodyPr>
          <a:lstStyle/>
          <a:p>
            <a:pPr algn="ctr"/>
            <a:r>
              <a:rPr lang="he-IL" sz="4200" dirty="0" smtClean="0">
                <a:solidFill>
                  <a:schemeClr val="accent1"/>
                </a:solidFill>
                <a:cs typeface="+mj-cs"/>
              </a:rPr>
              <a:t>ביצוע הסימולציה</a:t>
            </a:r>
            <a:endParaRPr lang="he-IL" sz="4200" dirty="0">
              <a:solidFill>
                <a:schemeClr val="accent1"/>
              </a:solidFill>
              <a:cs typeface="+mj-cs"/>
            </a:endParaRPr>
          </a:p>
        </p:txBody>
      </p:sp>
    </p:spTree>
    <p:extLst>
      <p:ext uri="{BB962C8B-B14F-4D97-AF65-F5344CB8AC3E}">
        <p14:creationId xmlns:p14="http://schemas.microsoft.com/office/powerpoint/2010/main" val="8328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מבנה מערכת הסימולציה</a:t>
            </a:r>
            <a:endParaRPr lang="he-IL" dirty="0"/>
          </a:p>
        </p:txBody>
      </p:sp>
      <p:sp>
        <p:nvSpPr>
          <p:cNvPr id="3" name="Content Placeholder 2"/>
          <p:cNvSpPr>
            <a:spLocks noGrp="1"/>
          </p:cNvSpPr>
          <p:nvPr>
            <p:ph idx="1"/>
          </p:nvPr>
        </p:nvSpPr>
        <p:spPr>
          <a:xfrm>
            <a:off x="5036024" y="2389400"/>
            <a:ext cx="3024243" cy="3642909"/>
          </a:xfrm>
        </p:spPr>
        <p:txBody>
          <a:bodyPr>
            <a:normAutofit fontScale="77500" lnSpcReduction="20000"/>
          </a:bodyPr>
          <a:lstStyle/>
          <a:p>
            <a:pPr marL="0" indent="0">
              <a:buNone/>
            </a:pPr>
            <a:r>
              <a:rPr lang="he-IL" dirty="0" smtClean="0">
                <a:latin typeface="David" panose="020E0502060401010101" pitchFamily="34" charset="-79"/>
                <a:cs typeface="David" panose="020E0502060401010101" pitchFamily="34" charset="-79"/>
              </a:rPr>
              <a:t>מערכת הסימולציה מחזירה מספר פלטים המאפשרים לראות את תוצאת הסימולציה.</a:t>
            </a:r>
          </a:p>
          <a:p>
            <a:r>
              <a:rPr lang="he-IL" dirty="0" smtClean="0">
                <a:latin typeface="David" panose="020E0502060401010101" pitchFamily="34" charset="-79"/>
                <a:cs typeface="David" panose="020E0502060401010101" pitchFamily="34" charset="-79"/>
              </a:rPr>
              <a:t>גרפים:</a:t>
            </a:r>
          </a:p>
          <a:p>
            <a:pPr lvl="1"/>
            <a:r>
              <a:rPr lang="he-IL" dirty="0" smtClean="0">
                <a:latin typeface="David" panose="020E0502060401010101" pitchFamily="34" charset="-79"/>
                <a:cs typeface="David" panose="020E0502060401010101" pitchFamily="34" charset="-79"/>
              </a:rPr>
              <a:t>טופולוגית הרשת</a:t>
            </a:r>
          </a:p>
          <a:p>
            <a:pPr lvl="1"/>
            <a:r>
              <a:rPr lang="he-IL" dirty="0" smtClean="0">
                <a:latin typeface="David" panose="020E0502060401010101" pitchFamily="34" charset="-79"/>
                <a:cs typeface="David" panose="020E0502060401010101" pitchFamily="34" charset="-79"/>
              </a:rPr>
              <a:t>גרף רמות האנרגיה של צמתי הביניים לאורך הסימולציה.</a:t>
            </a:r>
          </a:p>
          <a:p>
            <a:pPr lvl="1"/>
            <a:r>
              <a:rPr lang="he-IL" dirty="0" smtClean="0">
                <a:latin typeface="David" panose="020E0502060401010101" pitchFamily="34" charset="-79"/>
                <a:cs typeface="David" panose="020E0502060401010101" pitchFamily="34" charset="-79"/>
              </a:rPr>
              <a:t>גרף קצבי השידור של המקורות לאורך הסימולציה</a:t>
            </a:r>
          </a:p>
          <a:p>
            <a:r>
              <a:rPr lang="he-IL" dirty="0" smtClean="0">
                <a:latin typeface="David" panose="020E0502060401010101" pitchFamily="34" charset="-79"/>
                <a:cs typeface="David" panose="020E0502060401010101" pitchFamily="34" charset="-79"/>
              </a:rPr>
              <a:t>סטטיסטיקות</a:t>
            </a:r>
          </a:p>
          <a:p>
            <a:r>
              <a:rPr lang="he-IL" dirty="0" smtClean="0">
                <a:latin typeface="David" panose="020E0502060401010101" pitchFamily="34" charset="-79"/>
                <a:cs typeface="David" panose="020E0502060401010101" pitchFamily="34" charset="-79"/>
              </a:rPr>
              <a:t>קובץ פלט המכיל את זמני שליחת חבילות המידע, ומידע נוסף על מהלך הסימולציה.</a:t>
            </a:r>
            <a:endParaRPr lang="he-IL" dirty="0">
              <a:latin typeface="David" panose="020E0502060401010101" pitchFamily="34" charset="-79"/>
              <a:cs typeface="David" panose="020E0502060401010101" pitchFamily="34" charset="-79"/>
            </a:endParaRPr>
          </a:p>
        </p:txBody>
      </p:sp>
      <p:sp>
        <p:nvSpPr>
          <p:cNvPr id="4" name="TextBox 3"/>
          <p:cNvSpPr txBox="1"/>
          <p:nvPr/>
        </p:nvSpPr>
        <p:spPr>
          <a:xfrm>
            <a:off x="2662102" y="1650737"/>
            <a:ext cx="3831087" cy="738664"/>
          </a:xfrm>
          <a:prstGeom prst="rect">
            <a:avLst/>
          </a:prstGeom>
          <a:noFill/>
        </p:spPr>
        <p:txBody>
          <a:bodyPr wrap="square" rtlCol="1">
            <a:spAutoFit/>
          </a:bodyPr>
          <a:lstStyle/>
          <a:p>
            <a:pPr algn="ctr"/>
            <a:r>
              <a:rPr lang="he-IL" sz="4200" dirty="0" smtClean="0">
                <a:solidFill>
                  <a:schemeClr val="accent1"/>
                </a:solidFill>
                <a:cs typeface="+mj-cs"/>
              </a:rPr>
              <a:t>פלט</a:t>
            </a:r>
            <a:endParaRPr lang="he-IL" sz="4200" dirty="0">
              <a:solidFill>
                <a:schemeClr val="accent1"/>
              </a:solidFill>
              <a:cs typeface="+mj-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5906"/>
          <a:stretch/>
        </p:blipFill>
        <p:spPr>
          <a:xfrm>
            <a:off x="1937199" y="3890377"/>
            <a:ext cx="2437908" cy="21419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666" y="2578755"/>
            <a:ext cx="1635001" cy="12627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3048" y="2274959"/>
            <a:ext cx="1751591" cy="15665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845" y="3354618"/>
            <a:ext cx="4375107" cy="1712470"/>
          </a:xfrm>
          <a:prstGeom prst="rect">
            <a:avLst/>
          </a:prstGeom>
        </p:spPr>
      </p:pic>
    </p:spTree>
    <p:extLst>
      <p:ext uri="{BB962C8B-B14F-4D97-AF65-F5344CB8AC3E}">
        <p14:creationId xmlns:p14="http://schemas.microsoft.com/office/powerpoint/2010/main" val="245741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4800" dirty="0" smtClean="0"/>
              <a:t>בדיקת מערכת הסימולציה</a:t>
            </a:r>
            <a:endParaRPr lang="he-IL" sz="4800" dirty="0"/>
          </a:p>
        </p:txBody>
      </p:sp>
      <p:sp>
        <p:nvSpPr>
          <p:cNvPr id="3" name="Content Placeholder 2"/>
          <p:cNvSpPr>
            <a:spLocks noGrp="1"/>
          </p:cNvSpPr>
          <p:nvPr>
            <p:ph idx="1"/>
          </p:nvPr>
        </p:nvSpPr>
        <p:spPr>
          <a:xfrm>
            <a:off x="1463041" y="2448560"/>
            <a:ext cx="6196405" cy="3274508"/>
          </a:xfrm>
        </p:spPr>
        <p:txBody>
          <a:bodyPr>
            <a:normAutofit/>
          </a:bodyPr>
          <a:lstStyle/>
          <a:p>
            <a:pPr>
              <a:spcBef>
                <a:spcPts val="1200"/>
              </a:spcBef>
            </a:pPr>
            <a:r>
              <a:rPr lang="he-IL" sz="1800" dirty="0" smtClean="0">
                <a:cs typeface="+mj-cs"/>
              </a:rPr>
              <a:t>הבדיקה נעשתה ע"י הרצת מערכת </a:t>
            </a:r>
            <a:r>
              <a:rPr lang="he-IL" sz="1800" dirty="0">
                <a:cs typeface="+mj-cs"/>
              </a:rPr>
              <a:t>הסימולציה על טופולוגיות </a:t>
            </a:r>
            <a:r>
              <a:rPr lang="he-IL" sz="1800" dirty="0" smtClean="0">
                <a:cs typeface="+mj-cs"/>
              </a:rPr>
              <a:t>שונות </a:t>
            </a:r>
            <a:r>
              <a:rPr lang="he-IL" sz="1800" dirty="0">
                <a:cs typeface="+mj-cs"/>
              </a:rPr>
              <a:t>וערכי פרמטרים קיצוניים כדי לראות </a:t>
            </a:r>
            <a:r>
              <a:rPr lang="he-IL" sz="1800" dirty="0" smtClean="0">
                <a:cs typeface="+mj-cs"/>
              </a:rPr>
              <a:t>אם ההתנהגות והתוצאות הגיוניות.</a:t>
            </a:r>
          </a:p>
          <a:p>
            <a:pPr>
              <a:spcBef>
                <a:spcPts val="1200"/>
              </a:spcBef>
            </a:pPr>
            <a:r>
              <a:rPr lang="he-IL" sz="1800" dirty="0" smtClean="0">
                <a:cs typeface="+mj-cs"/>
              </a:rPr>
              <a:t>בנוסף הרצנו בטופולוגיות שונות אוסף ערכים של מספר פרמטרים עיקריים השייכים לאסטרטגיות הפעולה ובדקנו איך השינוי בהם משפיע על התנהגות הרשת ועל תוצאות ההרצה. </a:t>
            </a:r>
            <a:endParaRPr lang="he-IL" sz="1800" dirty="0">
              <a:cs typeface="+mj-cs"/>
            </a:endParaRPr>
          </a:p>
        </p:txBody>
      </p:sp>
    </p:spTree>
    <p:extLst>
      <p:ext uri="{BB962C8B-B14F-4D97-AF65-F5344CB8AC3E}">
        <p14:creationId xmlns:p14="http://schemas.microsoft.com/office/powerpoint/2010/main" val="36197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dirty="0" smtClean="0"/>
              <a:t>השוואת תוצאות בין אסטרטגיות</a:t>
            </a:r>
            <a:endParaRPr lang="he-IL" dirty="0"/>
          </a:p>
        </p:txBody>
      </p:sp>
      <p:graphicFrame>
        <p:nvGraphicFramePr>
          <p:cNvPr id="5" name="Table 4"/>
          <p:cNvGraphicFramePr>
            <a:graphicFrameLocks noGrp="1"/>
          </p:cNvGraphicFramePr>
          <p:nvPr>
            <p:extLst>
              <p:ext uri="{D42A27DB-BD31-4B8C-83A1-F6EECF244321}">
                <p14:modId xmlns:p14="http://schemas.microsoft.com/office/powerpoint/2010/main" val="3682720843"/>
              </p:ext>
            </p:extLst>
          </p:nvPr>
        </p:nvGraphicFramePr>
        <p:xfrm>
          <a:off x="3125337" y="1869743"/>
          <a:ext cx="5090615" cy="4330597"/>
        </p:xfrm>
        <a:graphic>
          <a:graphicData uri="http://schemas.openxmlformats.org/drawingml/2006/table">
            <a:tbl>
              <a:tblPr firstRow="1" bandRow="1">
                <a:tableStyleId>{327F97BB-C833-4FB7-BDE5-3F7075034690}</a:tableStyleId>
              </a:tblPr>
              <a:tblGrid>
                <a:gridCol w="1576999"/>
                <a:gridCol w="1459702"/>
                <a:gridCol w="1068710"/>
                <a:gridCol w="985204"/>
              </a:tblGrid>
              <a:tr h="503204">
                <a:tc>
                  <a:txBody>
                    <a:bodyPr/>
                    <a:lstStyle/>
                    <a:p>
                      <a:pPr algn="ctr" fontAlgn="b"/>
                      <a:r>
                        <a:rPr lang="en-US" sz="1400" u="none" strike="noStrike" dirty="0">
                          <a:effectLst/>
                        </a:rPr>
                        <a:t>scenario</a:t>
                      </a:r>
                      <a:endParaRPr lang="en-US" sz="1400" b="1"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en-US" sz="1400" u="none" strike="noStrike" dirty="0">
                          <a:effectLst/>
                        </a:rPr>
                        <a:t>strategy</a:t>
                      </a:r>
                      <a:endParaRPr lang="en-US" sz="1400" b="1"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en-US" sz="1400" u="none" strike="noStrike" dirty="0">
                          <a:effectLst/>
                        </a:rPr>
                        <a:t>Throughput per slot</a:t>
                      </a:r>
                      <a:endParaRPr lang="en-US" sz="1400" b="1"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en-US" sz="1400" u="none" strike="noStrike" dirty="0">
                          <a:effectLst/>
                        </a:rPr>
                        <a:t>Lost packets per slot</a:t>
                      </a:r>
                      <a:endParaRPr lang="en-US" sz="1400" b="1" i="0" u="none" strike="noStrike" dirty="0">
                        <a:solidFill>
                          <a:srgbClr val="000000"/>
                        </a:solidFill>
                        <a:effectLst/>
                        <a:latin typeface="Arial" panose="020B0604020202020204" pitchFamily="34" charset="0"/>
                        <a:cs typeface="+mn-cs"/>
                      </a:endParaRPr>
                    </a:p>
                  </a:txBody>
                  <a:tcPr marL="9184" marR="9184" marT="9184" marB="0" anchor="ctr"/>
                </a:tc>
              </a:tr>
              <a:tr h="291024">
                <a:tc>
                  <a:txBody>
                    <a:bodyPr/>
                    <a:lstStyle/>
                    <a:p>
                      <a:pPr algn="ctr" fontAlgn="b"/>
                      <a:r>
                        <a:rPr lang="en-US" sz="1100" u="none" strike="noStrike" dirty="0">
                          <a:effectLst/>
                        </a:rPr>
                        <a:t>1 source, 2 forwarding</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dirty="0" err="1">
                          <a:effectLst/>
                        </a:rPr>
                        <a:t>NoFeedback</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smtClean="0">
                          <a:effectLst/>
                        </a:rPr>
                        <a:t>17</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340309">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dirty="0">
                          <a:effectLst/>
                        </a:rPr>
                        <a:t>Feedback with Danger Zones</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he-IL" sz="1100" u="none" strike="noStrike" dirty="0">
                          <a:effectLst/>
                        </a:rPr>
                        <a:t>15.5474</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174691">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dirty="0">
                          <a:effectLst/>
                        </a:rPr>
                        <a:t>Estimate</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he-IL" sz="1100" u="none" strike="noStrike" dirty="0">
                          <a:effectLst/>
                        </a:rPr>
                        <a:t>15.727</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174691">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306915">
                <a:tc>
                  <a:txBody>
                    <a:bodyPr/>
                    <a:lstStyle/>
                    <a:p>
                      <a:pPr algn="ctr" fontAlgn="b"/>
                      <a:r>
                        <a:rPr lang="en-US" sz="1100" u="none" strike="noStrike" dirty="0">
                          <a:effectLst/>
                        </a:rPr>
                        <a:t>2  sources, 3 forwarding</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dirty="0" err="1">
                          <a:effectLst/>
                        </a:rPr>
                        <a:t>NoFeedback</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29.2045</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0.7955</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340309">
                <a:tc>
                  <a:txBody>
                    <a:bodyPr/>
                    <a:lstStyle/>
                    <a:p>
                      <a:pPr algn="ctr" fontAlgn="b"/>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dirty="0">
                          <a:effectLst/>
                        </a:rPr>
                        <a:t>Feedback with Danger Zones</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a:effectLst/>
                        </a:rPr>
                        <a:t>27.1856</a:t>
                      </a:r>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a:effectLst/>
                        </a:rPr>
                        <a:t>0</a:t>
                      </a:r>
                      <a:endParaRPr lang="he-IL" sz="1100" b="0" i="0" u="none" strike="noStrike">
                        <a:solidFill>
                          <a:srgbClr val="000000"/>
                        </a:solidFill>
                        <a:effectLst/>
                        <a:latin typeface="Arial" panose="020B0604020202020204" pitchFamily="34" charset="0"/>
                        <a:cs typeface="+mn-cs"/>
                      </a:endParaRPr>
                    </a:p>
                  </a:txBody>
                  <a:tcPr marL="9184" marR="9184" marT="9184" marB="0" anchor="ctr"/>
                </a:tc>
              </a:tr>
              <a:tr h="174691">
                <a:tc>
                  <a:txBody>
                    <a:bodyPr/>
                    <a:lstStyle/>
                    <a:p>
                      <a:pPr algn="ctr" fontAlgn="b"/>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a:effectLst/>
                        </a:rPr>
                        <a:t>Estimate</a:t>
                      </a:r>
                      <a:endParaRPr lang="en-US"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27.3143</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174691">
                <a:tc>
                  <a:txBody>
                    <a:bodyPr/>
                    <a:lstStyle/>
                    <a:p>
                      <a:pPr algn="ctr" fontAlgn="b"/>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306915">
                <a:tc>
                  <a:txBody>
                    <a:bodyPr/>
                    <a:lstStyle/>
                    <a:p>
                      <a:pPr algn="ctr" fontAlgn="b"/>
                      <a:r>
                        <a:rPr lang="en-US" sz="1100" u="none" strike="noStrike">
                          <a:effectLst/>
                        </a:rPr>
                        <a:t>2 sources, 4 forwarding</a:t>
                      </a:r>
                      <a:endParaRPr lang="en-US"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dirty="0" err="1">
                          <a:effectLst/>
                        </a:rPr>
                        <a:t>NoFeedback</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20.0216</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a:effectLst/>
                        </a:rPr>
                        <a:t>9.9784</a:t>
                      </a:r>
                      <a:endParaRPr lang="he-IL" sz="1100" b="0" i="0" u="none" strike="noStrike">
                        <a:solidFill>
                          <a:srgbClr val="000000"/>
                        </a:solidFill>
                        <a:effectLst/>
                        <a:latin typeface="Arial" panose="020B0604020202020204" pitchFamily="34" charset="0"/>
                        <a:cs typeface="+mn-cs"/>
                      </a:endParaRPr>
                    </a:p>
                  </a:txBody>
                  <a:tcPr marL="9184" marR="9184" marT="9184" marB="0" anchor="ctr"/>
                </a:tc>
              </a:tr>
              <a:tr h="340309">
                <a:tc>
                  <a:txBody>
                    <a:bodyPr/>
                    <a:lstStyle/>
                    <a:p>
                      <a:pPr algn="ctr" fontAlgn="b"/>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a:effectLst/>
                        </a:rPr>
                        <a:t>Feedback with Danger Zones</a:t>
                      </a:r>
                      <a:endParaRPr lang="en-US"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19.8137</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174691">
                <a:tc>
                  <a:txBody>
                    <a:bodyPr/>
                    <a:lstStyle/>
                    <a:p>
                      <a:pPr algn="ctr" fontAlgn="b"/>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dirty="0">
                          <a:effectLst/>
                        </a:rPr>
                        <a:t>Estimate</a:t>
                      </a:r>
                      <a:endParaRPr lang="en-US"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a:effectLst/>
                        </a:rPr>
                        <a:t>19.9066</a:t>
                      </a:r>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174691">
                <a:tc>
                  <a:txBody>
                    <a:bodyPr/>
                    <a:lstStyle/>
                    <a:p>
                      <a:pPr algn="ctr" fontAlgn="b"/>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306915">
                <a:tc>
                  <a:txBody>
                    <a:bodyPr/>
                    <a:lstStyle/>
                    <a:p>
                      <a:pPr algn="ctr" fontAlgn="b"/>
                      <a:r>
                        <a:rPr lang="en-US" sz="1100" u="none" strike="noStrike">
                          <a:effectLst/>
                        </a:rPr>
                        <a:t>3 sources, 5 forwarding</a:t>
                      </a:r>
                      <a:endParaRPr lang="en-US"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a:effectLst/>
                        </a:rPr>
                        <a:t>NoFeedback</a:t>
                      </a:r>
                      <a:endParaRPr lang="en-US"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a:effectLst/>
                        </a:rPr>
                        <a:t>37.849</a:t>
                      </a:r>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7.151</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340309">
                <a:tc>
                  <a:txBody>
                    <a:bodyPr/>
                    <a:lstStyle/>
                    <a:p>
                      <a:pPr algn="ctr" fontAlgn="b"/>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a:effectLst/>
                        </a:rPr>
                        <a:t>Feedback with Danger Zones</a:t>
                      </a:r>
                      <a:endParaRPr lang="en-US"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a:effectLst/>
                        </a:rPr>
                        <a:t>37.7114</a:t>
                      </a:r>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r h="174691">
                <a:tc>
                  <a:txBody>
                    <a:bodyPr/>
                    <a:lstStyle/>
                    <a:p>
                      <a:pPr algn="ctr" fontAlgn="b"/>
                      <a:endParaRPr lang="he-IL"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rtl="0" fontAlgn="b"/>
                      <a:r>
                        <a:rPr lang="en-US" sz="1100" u="none" strike="noStrike">
                          <a:effectLst/>
                        </a:rPr>
                        <a:t>Estimate</a:t>
                      </a:r>
                      <a:endParaRPr lang="en-US" sz="1100" b="0" i="0" u="none" strike="noStrike">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37.9375</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c>
                  <a:txBody>
                    <a:bodyPr/>
                    <a:lstStyle/>
                    <a:p>
                      <a:pPr algn="ctr" fontAlgn="b"/>
                      <a:r>
                        <a:rPr lang="he-IL" sz="1100" u="none" strike="noStrike" dirty="0">
                          <a:effectLst/>
                        </a:rPr>
                        <a:t>0</a:t>
                      </a:r>
                      <a:endParaRPr lang="he-IL" sz="1100" b="0" i="0" u="none" strike="noStrike" dirty="0">
                        <a:solidFill>
                          <a:srgbClr val="000000"/>
                        </a:solidFill>
                        <a:effectLst/>
                        <a:latin typeface="Arial" panose="020B0604020202020204" pitchFamily="34" charset="0"/>
                        <a:cs typeface="+mn-cs"/>
                      </a:endParaRPr>
                    </a:p>
                  </a:txBody>
                  <a:tcPr marL="9184" marR="9184" marT="9184" marB="0" anchor="ctr"/>
                </a:tc>
              </a:tr>
            </a:tbl>
          </a:graphicData>
        </a:graphic>
      </p:graphicFrame>
      <p:pic>
        <p:nvPicPr>
          <p:cNvPr id="6" name="Picture 5"/>
          <p:cNvPicPr>
            <a:picLocks noChangeAspect="1"/>
          </p:cNvPicPr>
          <p:nvPr/>
        </p:nvPicPr>
        <p:blipFill rotWithShape="1">
          <a:blip r:embed="rId2"/>
          <a:srcRect l="5886" t="1591" r="20010"/>
          <a:stretch/>
        </p:blipFill>
        <p:spPr>
          <a:xfrm>
            <a:off x="1625298" y="2180650"/>
            <a:ext cx="1238744" cy="650804"/>
          </a:xfrm>
          <a:prstGeom prst="rect">
            <a:avLst/>
          </a:prstGeom>
        </p:spPr>
      </p:pic>
      <p:pic>
        <p:nvPicPr>
          <p:cNvPr id="7" name="Picture 6"/>
          <p:cNvPicPr>
            <a:picLocks noChangeAspect="1"/>
          </p:cNvPicPr>
          <p:nvPr/>
        </p:nvPicPr>
        <p:blipFill rotWithShape="1">
          <a:blip r:embed="rId3"/>
          <a:srcRect l="5103" t="722" r="8040" b="269"/>
          <a:stretch/>
        </p:blipFill>
        <p:spPr>
          <a:xfrm>
            <a:off x="1601979" y="3088534"/>
            <a:ext cx="1262063" cy="1021670"/>
          </a:xfrm>
          <a:prstGeom prst="rect">
            <a:avLst/>
          </a:prstGeom>
        </p:spPr>
      </p:pic>
      <p:pic>
        <p:nvPicPr>
          <p:cNvPr id="8" name="Picture 7"/>
          <p:cNvPicPr>
            <a:picLocks noChangeAspect="1"/>
          </p:cNvPicPr>
          <p:nvPr/>
        </p:nvPicPr>
        <p:blipFill rotWithShape="1">
          <a:blip r:embed="rId4"/>
          <a:srcRect l="5541" t="-1227" r="7086" b="-329"/>
          <a:stretch/>
        </p:blipFill>
        <p:spPr>
          <a:xfrm>
            <a:off x="1359585" y="3936825"/>
            <a:ext cx="1504457" cy="1241844"/>
          </a:xfrm>
          <a:prstGeom prst="rect">
            <a:avLst/>
          </a:prstGeom>
        </p:spPr>
      </p:pic>
      <p:pic>
        <p:nvPicPr>
          <p:cNvPr id="9" name="Picture 8"/>
          <p:cNvPicPr>
            <a:picLocks noChangeAspect="1"/>
          </p:cNvPicPr>
          <p:nvPr/>
        </p:nvPicPr>
        <p:blipFill>
          <a:blip r:embed="rId5"/>
          <a:stretch>
            <a:fillRect/>
          </a:stretch>
        </p:blipFill>
        <p:spPr>
          <a:xfrm>
            <a:off x="1192999" y="4921589"/>
            <a:ext cx="1837627" cy="1305626"/>
          </a:xfrm>
          <a:prstGeom prst="rect">
            <a:avLst/>
          </a:prstGeom>
        </p:spPr>
      </p:pic>
    </p:spTree>
    <p:extLst>
      <p:ext uri="{BB962C8B-B14F-4D97-AF65-F5344CB8AC3E}">
        <p14:creationId xmlns:p14="http://schemas.microsoft.com/office/powerpoint/2010/main" val="38331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תוצאות ומסקנות</a:t>
            </a:r>
            <a:endParaRPr lang="he-IL" dirty="0"/>
          </a:p>
        </p:txBody>
      </p:sp>
      <p:sp>
        <p:nvSpPr>
          <p:cNvPr id="3" name="Content Placeholder 2"/>
          <p:cNvSpPr>
            <a:spLocks noGrp="1"/>
          </p:cNvSpPr>
          <p:nvPr>
            <p:ph idx="1"/>
          </p:nvPr>
        </p:nvSpPr>
        <p:spPr>
          <a:xfrm>
            <a:off x="1095025" y="2265526"/>
            <a:ext cx="6965244" cy="3698545"/>
          </a:xfrm>
        </p:spPr>
        <p:txBody>
          <a:bodyPr>
            <a:normAutofit fontScale="85000" lnSpcReduction="20000"/>
          </a:bodyPr>
          <a:lstStyle/>
          <a:p>
            <a:pPr marL="0" indent="0">
              <a:buNone/>
            </a:pPr>
            <a:r>
              <a:rPr lang="he-IL" dirty="0" smtClean="0">
                <a:cs typeface="+mj-cs"/>
              </a:rPr>
              <a:t>מהרצות הסימולציה שעשינו במהלך כל הסמסטר למדנו על האסטרטגיות השונות, ועל התאמתן לרשתות שעסקנו בהן.</a:t>
            </a:r>
          </a:p>
          <a:p>
            <a:pPr marL="0" indent="0">
              <a:buNone/>
            </a:pPr>
            <a:endParaRPr lang="he-IL" dirty="0">
              <a:cs typeface="+mj-cs"/>
            </a:endParaRPr>
          </a:p>
          <a:p>
            <a:pPr>
              <a:lnSpc>
                <a:spcPct val="120000"/>
              </a:lnSpc>
            </a:pPr>
            <a:r>
              <a:rPr lang="he-IL" dirty="0" smtClean="0">
                <a:cs typeface="+mj-cs"/>
              </a:rPr>
              <a:t>אסטרטגית </a:t>
            </a:r>
            <a:r>
              <a:rPr lang="en-US" dirty="0" smtClean="0">
                <a:cs typeface="+mj-cs"/>
              </a:rPr>
              <a:t>No Feedback</a:t>
            </a:r>
            <a:r>
              <a:rPr lang="he-IL" dirty="0" smtClean="0">
                <a:cs typeface="+mj-cs"/>
              </a:rPr>
              <a:t>- נוחה </a:t>
            </a:r>
            <a:r>
              <a:rPr lang="he-IL" dirty="0">
                <a:cs typeface="+mj-cs"/>
              </a:rPr>
              <a:t>למידול מתמטי בטופולוגיות פשוטות בהנתן הנחות </a:t>
            </a:r>
            <a:r>
              <a:rPr lang="he-IL" dirty="0" smtClean="0">
                <a:cs typeface="+mj-cs"/>
              </a:rPr>
              <a:t>מסוימות, אך </a:t>
            </a:r>
            <a:r>
              <a:rPr lang="he-IL" dirty="0">
                <a:cs typeface="+mj-cs"/>
              </a:rPr>
              <a:t>חלשה </a:t>
            </a:r>
            <a:r>
              <a:rPr lang="he-IL" dirty="0" smtClean="0">
                <a:cs typeface="+mj-cs"/>
              </a:rPr>
              <a:t>בביצועים בטופולוגיות מורכבות ומושפעת </a:t>
            </a:r>
            <a:r>
              <a:rPr lang="he-IL" dirty="0">
                <a:cs typeface="+mj-cs"/>
              </a:rPr>
              <a:t>מאוד מפרמטרי </a:t>
            </a:r>
            <a:r>
              <a:rPr lang="he-IL" dirty="0" smtClean="0">
                <a:cs typeface="+mj-cs"/>
              </a:rPr>
              <a:t>המערכת.</a:t>
            </a:r>
            <a:r>
              <a:rPr lang="he-IL" dirty="0">
                <a:cs typeface="+mj-cs"/>
              </a:rPr>
              <a:t> </a:t>
            </a:r>
            <a:endParaRPr lang="he-IL" dirty="0" smtClean="0">
              <a:cs typeface="+mj-cs"/>
            </a:endParaRPr>
          </a:p>
          <a:p>
            <a:pPr>
              <a:lnSpc>
                <a:spcPct val="120000"/>
              </a:lnSpc>
            </a:pPr>
            <a:r>
              <a:rPr lang="he-IL" dirty="0" smtClean="0">
                <a:cs typeface="+mj-cs"/>
              </a:rPr>
              <a:t>שימוש </a:t>
            </a:r>
            <a:r>
              <a:rPr lang="he-IL" dirty="0">
                <a:cs typeface="+mj-cs"/>
              </a:rPr>
              <a:t>ביכולת השליטה על קצב </a:t>
            </a:r>
            <a:r>
              <a:rPr lang="he-IL" dirty="0" smtClean="0">
                <a:cs typeface="+mj-cs"/>
              </a:rPr>
              <a:t>השידור (הוספת ה</a:t>
            </a:r>
            <a:r>
              <a:rPr lang="en-US" dirty="0" smtClean="0">
                <a:cs typeface="+mj-cs"/>
              </a:rPr>
              <a:t>Feedback</a:t>
            </a:r>
            <a:r>
              <a:rPr lang="he-IL" dirty="0" smtClean="0">
                <a:cs typeface="+mj-cs"/>
              </a:rPr>
              <a:t>) </a:t>
            </a:r>
            <a:r>
              <a:rPr lang="he-IL">
                <a:cs typeface="+mj-cs"/>
              </a:rPr>
              <a:t>משפרת </a:t>
            </a:r>
            <a:r>
              <a:rPr lang="he-IL" smtClean="0">
                <a:cs typeface="+mj-cs"/>
              </a:rPr>
              <a:t>את </a:t>
            </a:r>
            <a:r>
              <a:rPr lang="he-IL" dirty="0">
                <a:cs typeface="+mj-cs"/>
              </a:rPr>
              <a:t>התפוקה של </a:t>
            </a:r>
            <a:r>
              <a:rPr lang="he-IL" dirty="0" smtClean="0">
                <a:cs typeface="+mj-cs"/>
              </a:rPr>
              <a:t>המערכת, ואת היכולת שלה להימנע מאיבוד חבילות.</a:t>
            </a:r>
          </a:p>
          <a:p>
            <a:pPr>
              <a:lnSpc>
                <a:spcPct val="120000"/>
              </a:lnSpc>
            </a:pPr>
            <a:r>
              <a:rPr lang="he-IL" dirty="0" smtClean="0">
                <a:cs typeface="+mj-cs"/>
              </a:rPr>
              <a:t>אסטרטגית </a:t>
            </a:r>
            <a:r>
              <a:rPr lang="en-US" dirty="0" smtClean="0">
                <a:cs typeface="+mj-cs"/>
              </a:rPr>
              <a:t>  Estimates</a:t>
            </a:r>
            <a:r>
              <a:rPr lang="he-IL" dirty="0" smtClean="0">
                <a:cs typeface="+mj-cs"/>
              </a:rPr>
              <a:t>לרוב נותנת </a:t>
            </a:r>
            <a:r>
              <a:rPr lang="he-IL" dirty="0">
                <a:cs typeface="+mj-cs"/>
              </a:rPr>
              <a:t>תפוקה טובה </a:t>
            </a:r>
            <a:r>
              <a:rPr lang="he-IL" dirty="0" smtClean="0">
                <a:cs typeface="+mj-cs"/>
              </a:rPr>
              <a:t>יותר מאסטרטגית ה</a:t>
            </a:r>
            <a:r>
              <a:rPr lang="en-US" dirty="0" smtClean="0">
                <a:cs typeface="+mj-cs"/>
              </a:rPr>
              <a:t>Feedback</a:t>
            </a:r>
            <a:r>
              <a:rPr lang="he-IL" dirty="0" smtClean="0">
                <a:cs typeface="+mj-cs"/>
              </a:rPr>
              <a:t> האחרת. </a:t>
            </a:r>
            <a:r>
              <a:rPr lang="he-IL" dirty="0">
                <a:cs typeface="+mj-cs"/>
              </a:rPr>
              <a:t>כנראה </a:t>
            </a:r>
            <a:r>
              <a:rPr lang="he-IL" dirty="0" smtClean="0">
                <a:cs typeface="+mj-cs"/>
              </a:rPr>
              <a:t>פרמטר סף ל </a:t>
            </a:r>
            <a:r>
              <a:rPr lang="en-US" dirty="0" smtClean="0">
                <a:cs typeface="+mj-cs"/>
              </a:rPr>
              <a:t>drift</a:t>
            </a:r>
            <a:r>
              <a:rPr lang="he-IL" dirty="0" smtClean="0">
                <a:cs typeface="+mj-cs"/>
              </a:rPr>
              <a:t> </a:t>
            </a:r>
            <a:r>
              <a:rPr lang="he-IL" dirty="0">
                <a:cs typeface="+mj-cs"/>
              </a:rPr>
              <a:t>שתלוי בהתנהגות </a:t>
            </a:r>
            <a:r>
              <a:rPr lang="he-IL" dirty="0" smtClean="0">
                <a:cs typeface="+mj-cs"/>
              </a:rPr>
              <a:t>הנוכחית של המערכת עדיף על פרמטר בעל ערך קבוע.</a:t>
            </a:r>
            <a:endParaRPr lang="he-IL" dirty="0">
              <a:cs typeface="+mj-cs"/>
            </a:endParaRPr>
          </a:p>
        </p:txBody>
      </p:sp>
    </p:spTree>
    <p:extLst>
      <p:ext uri="{BB962C8B-B14F-4D97-AF65-F5344CB8AC3E}">
        <p14:creationId xmlns:p14="http://schemas.microsoft.com/office/powerpoint/2010/main" val="35702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4"/>
            <a:ext cx="7107280" cy="1202485"/>
          </a:xfrm>
        </p:spPr>
        <p:txBody>
          <a:bodyPr>
            <a:normAutofit/>
          </a:bodyPr>
          <a:lstStyle/>
          <a:p>
            <a:r>
              <a:rPr lang="he-IL" dirty="0" smtClean="0"/>
              <a:t>אפשרויות להמשך פיתוח המערכת</a:t>
            </a:r>
            <a:endParaRPr lang="he-IL" dirty="0"/>
          </a:p>
        </p:txBody>
      </p:sp>
      <p:sp>
        <p:nvSpPr>
          <p:cNvPr id="3" name="Content Placeholder 2"/>
          <p:cNvSpPr>
            <a:spLocks noGrp="1"/>
          </p:cNvSpPr>
          <p:nvPr>
            <p:ph idx="1"/>
          </p:nvPr>
        </p:nvSpPr>
        <p:spPr>
          <a:xfrm>
            <a:off x="1584959" y="2255519"/>
            <a:ext cx="6268721" cy="3503835"/>
          </a:xfrm>
        </p:spPr>
        <p:txBody>
          <a:bodyPr>
            <a:normAutofit fontScale="85000" lnSpcReduction="10000"/>
          </a:bodyPr>
          <a:lstStyle/>
          <a:p>
            <a:pPr marL="0" indent="0">
              <a:spcAft>
                <a:spcPts val="1200"/>
              </a:spcAft>
              <a:buNone/>
            </a:pPr>
            <a:r>
              <a:rPr lang="he-IL" dirty="0">
                <a:latin typeface="David" panose="020E0502060401010101" pitchFamily="34" charset="-79"/>
                <a:cs typeface="David" panose="020E0502060401010101" pitchFamily="34" charset="-79"/>
              </a:rPr>
              <a:t>בפרויקט זה התמקדנו במקרים פרטיים מתוך הטופולוגיות של רשתות החיישנים שעסקנו בהן. </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ניתן בהמשך להרחיב את הסימולציה כך שתכלול יותר </a:t>
            </a:r>
            <a:r>
              <a:rPr lang="he-IL" dirty="0" smtClean="0">
                <a:latin typeface="David" panose="020E0502060401010101" pitchFamily="34" charset="-79"/>
                <a:cs typeface="David" panose="020E0502060401010101" pitchFamily="34" charset="-79"/>
              </a:rPr>
              <a:t>מקרים:</a:t>
            </a:r>
            <a:endParaRPr lang="he-IL" dirty="0">
              <a:latin typeface="David" panose="020E0502060401010101" pitchFamily="34" charset="-79"/>
              <a:cs typeface="David" panose="020E0502060401010101" pitchFamily="34" charset="-79"/>
            </a:endParaRPr>
          </a:p>
          <a:p>
            <a:pPr>
              <a:spcBef>
                <a:spcPts val="600"/>
              </a:spcBef>
            </a:pPr>
            <a:r>
              <a:rPr lang="he-IL" dirty="0" smtClean="0">
                <a:latin typeface="David" panose="020E0502060401010101" pitchFamily="34" charset="-79"/>
                <a:cs typeface="David" panose="020E0502060401010101" pitchFamily="34" charset="-79"/>
              </a:rPr>
              <a:t>טופולוגיות </a:t>
            </a:r>
            <a:r>
              <a:rPr lang="he-IL" dirty="0">
                <a:latin typeface="David" panose="020E0502060401010101" pitchFamily="34" charset="-79"/>
                <a:cs typeface="David" panose="020E0502060401010101" pitchFamily="34" charset="-79"/>
              </a:rPr>
              <a:t>בהן יש יותר משני מסלולי ניתוב אפשריים למקור </a:t>
            </a:r>
            <a:r>
              <a:rPr lang="he-IL" dirty="0" smtClean="0">
                <a:latin typeface="David" panose="020E0502060401010101" pitchFamily="34" charset="-79"/>
                <a:cs typeface="David" panose="020E0502060401010101" pitchFamily="34" charset="-79"/>
              </a:rPr>
              <a:t>מידע.</a:t>
            </a:r>
            <a:endParaRPr lang="he-IL" dirty="0">
              <a:latin typeface="David" panose="020E0502060401010101" pitchFamily="34" charset="-79"/>
              <a:cs typeface="David" panose="020E0502060401010101" pitchFamily="34" charset="-79"/>
            </a:endParaRPr>
          </a:p>
          <a:p>
            <a:pPr>
              <a:spcBef>
                <a:spcPts val="600"/>
              </a:spcBef>
            </a:pPr>
            <a:r>
              <a:rPr lang="he-IL" dirty="0" smtClean="0">
                <a:latin typeface="David" panose="020E0502060401010101" pitchFamily="34" charset="-79"/>
                <a:cs typeface="David" panose="020E0502060401010101" pitchFamily="34" charset="-79"/>
              </a:rPr>
              <a:t>טופולוגיות </a:t>
            </a:r>
            <a:r>
              <a:rPr lang="he-IL" dirty="0">
                <a:latin typeface="David" panose="020E0502060401010101" pitchFamily="34" charset="-79"/>
                <a:cs typeface="David" panose="020E0502060401010101" pitchFamily="34" charset="-79"/>
              </a:rPr>
              <a:t>בהן יש יותר מצומת יעד </a:t>
            </a:r>
            <a:r>
              <a:rPr lang="he-IL" dirty="0" smtClean="0">
                <a:latin typeface="David" panose="020E0502060401010101" pitchFamily="34" charset="-79"/>
                <a:cs typeface="David" panose="020E0502060401010101" pitchFamily="34" charset="-79"/>
              </a:rPr>
              <a:t>אחד.</a:t>
            </a:r>
            <a:endParaRPr lang="he-IL" dirty="0">
              <a:latin typeface="David" panose="020E0502060401010101" pitchFamily="34" charset="-79"/>
              <a:cs typeface="David" panose="020E0502060401010101" pitchFamily="34" charset="-79"/>
            </a:endParaRPr>
          </a:p>
          <a:p>
            <a:pPr>
              <a:spcBef>
                <a:spcPts val="600"/>
              </a:spcBef>
            </a:pPr>
            <a:r>
              <a:rPr lang="he-IL" dirty="0" smtClean="0">
                <a:latin typeface="David" panose="020E0502060401010101" pitchFamily="34" charset="-79"/>
                <a:cs typeface="David" panose="020E0502060401010101" pitchFamily="34" charset="-79"/>
              </a:rPr>
              <a:t>רשתות </a:t>
            </a:r>
            <a:r>
              <a:rPr lang="he-IL" dirty="0">
                <a:latin typeface="David" panose="020E0502060401010101" pitchFamily="34" charset="-79"/>
                <a:cs typeface="David" panose="020E0502060401010101" pitchFamily="34" charset="-79"/>
              </a:rPr>
              <a:t>חיישנים בהן גם צמתי המקור הם בעלי אספקת אנרגיה מוגבלת (כמו צמתי הביניים</a:t>
            </a:r>
            <a:r>
              <a:rPr lang="he-IL" dirty="0" smtClean="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מערכות </a:t>
            </a:r>
            <a:r>
              <a:rPr lang="he-IL" dirty="0">
                <a:latin typeface="David" panose="020E0502060401010101" pitchFamily="34" charset="-79"/>
                <a:cs typeface="David" panose="020E0502060401010101" pitchFamily="34" charset="-79"/>
              </a:rPr>
              <a:t>בהן מסלולי ניתוב המידע אינם מוגדרים מראש, וצומת היעד </a:t>
            </a:r>
            <a:r>
              <a:rPr lang="he-IL" dirty="0" smtClean="0">
                <a:latin typeface="David" panose="020E0502060401010101" pitchFamily="34" charset="-79"/>
                <a:cs typeface="David" panose="020E0502060401010101" pitchFamily="34" charset="-79"/>
              </a:rPr>
              <a:t>קובע את </a:t>
            </a:r>
            <a:r>
              <a:rPr lang="he-IL" dirty="0">
                <a:latin typeface="David" panose="020E0502060401010101" pitchFamily="34" charset="-79"/>
                <a:cs typeface="David" panose="020E0502060401010101" pitchFamily="34" charset="-79"/>
              </a:rPr>
              <a:t>מסלולי הניתוב תוך כדי פעולת </a:t>
            </a:r>
            <a:r>
              <a:rPr lang="he-IL" dirty="0" smtClean="0">
                <a:latin typeface="David" panose="020E0502060401010101" pitchFamily="34" charset="-79"/>
                <a:cs typeface="David" panose="020E0502060401010101" pitchFamily="34" charset="-79"/>
              </a:rPr>
              <a:t>המערכת.</a:t>
            </a:r>
          </a:p>
          <a:p>
            <a:pPr marL="0" indent="0">
              <a:buNone/>
            </a:pPr>
            <a:endParaRPr lang="en-US" dirty="0">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353876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1719618"/>
            <a:ext cx="5459104" cy="923330"/>
          </a:xfrm>
          <a:prstGeom prst="rect">
            <a:avLst/>
          </a:prstGeom>
          <a:noFill/>
        </p:spPr>
        <p:txBody>
          <a:bodyPr wrap="square" rtlCol="1">
            <a:spAutoFit/>
          </a:bodyPr>
          <a:lstStyle/>
          <a:p>
            <a:pPr algn="ctr"/>
            <a:r>
              <a:rPr lang="he-IL" sz="5400" dirty="0" smtClean="0">
                <a:latin typeface="David" panose="020E0502060401010101" pitchFamily="34" charset="-79"/>
                <a:cs typeface="David" panose="020E0502060401010101" pitchFamily="34" charset="-79"/>
              </a:rPr>
              <a:t>שאלות?</a:t>
            </a:r>
            <a:endParaRPr lang="he-IL" sz="5400" dirty="0">
              <a:latin typeface="David" panose="020E0502060401010101" pitchFamily="34" charset="-79"/>
              <a:cs typeface="David" panose="020E0502060401010101" pitchFamily="34" charset="-79"/>
            </a:endParaRPr>
          </a:p>
        </p:txBody>
      </p:sp>
      <p:sp>
        <p:nvSpPr>
          <p:cNvPr id="6" name="TextBox 5"/>
          <p:cNvSpPr txBox="1"/>
          <p:nvPr/>
        </p:nvSpPr>
        <p:spPr>
          <a:xfrm>
            <a:off x="1828800" y="4096603"/>
            <a:ext cx="5459104" cy="769441"/>
          </a:xfrm>
          <a:prstGeom prst="rect">
            <a:avLst/>
          </a:prstGeom>
          <a:noFill/>
        </p:spPr>
        <p:txBody>
          <a:bodyPr wrap="square" rtlCol="1">
            <a:spAutoFit/>
          </a:bodyPr>
          <a:lstStyle/>
          <a:p>
            <a:pPr algn="ctr"/>
            <a:r>
              <a:rPr lang="he-IL" sz="4400" dirty="0" smtClean="0">
                <a:solidFill>
                  <a:schemeClr val="tx2"/>
                </a:solidFill>
                <a:latin typeface="David" panose="020E0502060401010101" pitchFamily="34" charset="-79"/>
                <a:cs typeface="David" panose="020E0502060401010101" pitchFamily="34" charset="-79"/>
              </a:rPr>
              <a:t>תודה על ההקשבה!</a:t>
            </a:r>
            <a:endParaRPr lang="he-IL" sz="4400" dirty="0">
              <a:solidFill>
                <a:schemeClr val="tx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655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רשתות חיישנים- מה זה בכלל?</a:t>
            </a:r>
            <a:endParaRPr lang="he-IL" dirty="0"/>
          </a:p>
        </p:txBody>
      </p:sp>
      <p:sp>
        <p:nvSpPr>
          <p:cNvPr id="10" name="Content Placeholder 9"/>
          <p:cNvSpPr>
            <a:spLocks noGrp="1"/>
          </p:cNvSpPr>
          <p:nvPr>
            <p:ph idx="1"/>
          </p:nvPr>
        </p:nvSpPr>
        <p:spPr/>
        <p:txBody>
          <a:bodyPr/>
          <a:lstStyle/>
          <a:p>
            <a:r>
              <a:rPr lang="he-IL" sz="2000" dirty="0" smtClean="0">
                <a:latin typeface="David" panose="020E0502060401010101" pitchFamily="34" charset="-79"/>
                <a:cs typeface="David" panose="020E0502060401010101" pitchFamily="34" charset="-79"/>
              </a:rPr>
              <a:t>הפרויקט עוסק </a:t>
            </a:r>
            <a:r>
              <a:rPr lang="he-IL" sz="2000" dirty="0">
                <a:latin typeface="David" panose="020E0502060401010101" pitchFamily="34" charset="-79"/>
                <a:cs typeface="David" panose="020E0502060401010101" pitchFamily="34" charset="-79"/>
              </a:rPr>
              <a:t>ברשתות חיישנים מסוג </a:t>
            </a:r>
            <a:r>
              <a:rPr lang="en-US" sz="2000" dirty="0" err="1">
                <a:latin typeface="David" panose="020E0502060401010101" pitchFamily="34" charset="-79"/>
                <a:cs typeface="David" panose="020E0502060401010101" pitchFamily="34" charset="-79"/>
              </a:rPr>
              <a:t>EnHANTs</a:t>
            </a:r>
            <a:r>
              <a:rPr lang="he-IL" sz="2000" dirty="0" smtClean="0">
                <a:latin typeface="David" panose="020E0502060401010101" pitchFamily="34" charset="-79"/>
                <a:cs typeface="David" panose="020E0502060401010101" pitchFamily="34" charset="-79"/>
              </a:rPr>
              <a:t>.</a:t>
            </a:r>
            <a:r>
              <a:rPr lang="en-US" sz="2000" dirty="0" smtClean="0">
                <a:latin typeface="David" panose="020E0502060401010101" pitchFamily="34" charset="-79"/>
                <a:cs typeface="David" panose="020E0502060401010101" pitchFamily="34" charset="-79"/>
              </a:rPr>
              <a:t/>
            </a:r>
            <a:br>
              <a:rPr lang="en-US" sz="2000" dirty="0" smtClean="0">
                <a:latin typeface="David" panose="020E0502060401010101" pitchFamily="34" charset="-79"/>
                <a:cs typeface="David" panose="020E0502060401010101" pitchFamily="34" charset="-79"/>
              </a:rPr>
            </a:b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כל רשת כזו מורכבת מ: </a:t>
            </a:r>
          </a:p>
          <a:p>
            <a:pPr lvl="1"/>
            <a:r>
              <a:rPr lang="he-IL" sz="1800" dirty="0" smtClean="0">
                <a:latin typeface="David" panose="020E0502060401010101" pitchFamily="34" charset="-79"/>
                <a:cs typeface="David" panose="020E0502060401010101" pitchFamily="34" charset="-79"/>
              </a:rPr>
              <a:t>חיישנים מייצרי מידע-  צמתי המקורות. מייצרים חבילות מידע בקצב כלשהו.</a:t>
            </a:r>
          </a:p>
          <a:p>
            <a:pPr lvl="1"/>
            <a:r>
              <a:rPr lang="he-IL" sz="1800" dirty="0" smtClean="0">
                <a:latin typeface="David" panose="020E0502060401010101" pitchFamily="34" charset="-79"/>
                <a:cs typeface="David" panose="020E0502060401010101" pitchFamily="34" charset="-79"/>
              </a:rPr>
              <a:t> צומת יעד- אליו צריכות להגיע חבילות המידע.</a:t>
            </a:r>
          </a:p>
          <a:p>
            <a:pPr lvl="1"/>
            <a:r>
              <a:rPr lang="he-IL" sz="1800" dirty="0" smtClean="0">
                <a:latin typeface="David" panose="020E0502060401010101" pitchFamily="34" charset="-79"/>
                <a:cs typeface="David" panose="020E0502060401010101" pitchFamily="34" charset="-79"/>
              </a:rPr>
              <a:t> צמתי ביניים- יוצרים מסלולים להעברת החבילות.</a:t>
            </a:r>
            <a:endParaRPr lang="en-US" sz="1800" dirty="0" smtClean="0">
              <a:latin typeface="David" panose="020E0502060401010101" pitchFamily="34" charset="-79"/>
              <a:cs typeface="David" panose="020E0502060401010101" pitchFamily="34" charset="-79"/>
            </a:endParaRPr>
          </a:p>
        </p:txBody>
      </p:sp>
      <p:sp>
        <p:nvSpPr>
          <p:cNvPr id="11" name="Can 10"/>
          <p:cNvSpPr/>
          <p:nvPr/>
        </p:nvSpPr>
        <p:spPr>
          <a:xfrm>
            <a:off x="4484189" y="5133982"/>
            <a:ext cx="792088" cy="4320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ight Arrow 13"/>
          <p:cNvSpPr/>
          <p:nvPr/>
        </p:nvSpPr>
        <p:spPr>
          <a:xfrm>
            <a:off x="2742398" y="5271188"/>
            <a:ext cx="1152128" cy="339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ight Arrow 14"/>
          <p:cNvSpPr/>
          <p:nvPr/>
        </p:nvSpPr>
        <p:spPr>
          <a:xfrm>
            <a:off x="5865941" y="5271188"/>
            <a:ext cx="1152128" cy="339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Oval 15"/>
          <p:cNvSpPr/>
          <p:nvPr/>
        </p:nvSpPr>
        <p:spPr>
          <a:xfrm>
            <a:off x="1446254" y="4931343"/>
            <a:ext cx="936104" cy="83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מקור</a:t>
            </a:r>
            <a:endParaRPr lang="he-IL" b="1" dirty="0"/>
          </a:p>
        </p:txBody>
      </p:sp>
      <p:sp>
        <p:nvSpPr>
          <p:cNvPr id="17" name="Oval 16"/>
          <p:cNvSpPr/>
          <p:nvPr/>
        </p:nvSpPr>
        <p:spPr>
          <a:xfrm>
            <a:off x="7124165" y="4931343"/>
            <a:ext cx="936104" cy="83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יעד</a:t>
            </a:r>
            <a:endParaRPr lang="he-IL" b="1" dirty="0"/>
          </a:p>
        </p:txBody>
      </p:sp>
      <p:sp>
        <p:nvSpPr>
          <p:cNvPr id="18" name="Can 17"/>
          <p:cNvSpPr/>
          <p:nvPr/>
        </p:nvSpPr>
        <p:spPr>
          <a:xfrm>
            <a:off x="4933281" y="5369025"/>
            <a:ext cx="792088" cy="4320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Can 18"/>
          <p:cNvSpPr/>
          <p:nvPr/>
        </p:nvSpPr>
        <p:spPr>
          <a:xfrm>
            <a:off x="4060807" y="5367221"/>
            <a:ext cx="792088" cy="4320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892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P spid="11"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רשתות חיישנים- מה זה בכלל?</a:t>
            </a:r>
            <a:endParaRPr lang="he-IL" dirty="0"/>
          </a:p>
        </p:txBody>
      </p:sp>
      <p:sp>
        <p:nvSpPr>
          <p:cNvPr id="10" name="Content Placeholder 9"/>
          <p:cNvSpPr>
            <a:spLocks noGrp="1"/>
          </p:cNvSpPr>
          <p:nvPr>
            <p:ph idx="1"/>
          </p:nvPr>
        </p:nvSpPr>
        <p:spPr/>
        <p:txBody>
          <a:bodyPr/>
          <a:lstStyle/>
          <a:p>
            <a:r>
              <a:rPr lang="he-IL" sz="2000" dirty="0" smtClean="0">
                <a:latin typeface="David" panose="020E0502060401010101" pitchFamily="34" charset="-79"/>
                <a:cs typeface="David" panose="020E0502060401010101" pitchFamily="34" charset="-79"/>
              </a:rPr>
              <a:t>הפרויקט עוסק </a:t>
            </a:r>
            <a:r>
              <a:rPr lang="he-IL" sz="2000" dirty="0">
                <a:latin typeface="David" panose="020E0502060401010101" pitchFamily="34" charset="-79"/>
                <a:cs typeface="David" panose="020E0502060401010101" pitchFamily="34" charset="-79"/>
              </a:rPr>
              <a:t>ברשתות חיישנים מסוג </a:t>
            </a:r>
            <a:r>
              <a:rPr lang="en-US" sz="2000" dirty="0" err="1">
                <a:latin typeface="David" panose="020E0502060401010101" pitchFamily="34" charset="-79"/>
                <a:cs typeface="David" panose="020E0502060401010101" pitchFamily="34" charset="-79"/>
              </a:rPr>
              <a:t>EnHANTs</a:t>
            </a:r>
            <a:r>
              <a:rPr lang="he-IL" sz="2000" dirty="0" smtClean="0">
                <a:latin typeface="David" panose="020E0502060401010101" pitchFamily="34" charset="-79"/>
                <a:cs typeface="David" panose="020E0502060401010101" pitchFamily="34" charset="-79"/>
              </a:rPr>
              <a:t>.</a:t>
            </a:r>
          </a:p>
          <a:p>
            <a:pPr lvl="1"/>
            <a:r>
              <a:rPr lang="he-IL" sz="1800" dirty="0" smtClean="0">
                <a:latin typeface="David" panose="020E0502060401010101" pitchFamily="34" charset="-79"/>
                <a:cs typeface="David" panose="020E0502060401010101" pitchFamily="34" charset="-79"/>
              </a:rPr>
              <a:t>צמתי </a:t>
            </a:r>
            <a:r>
              <a:rPr lang="he-IL" sz="1800" dirty="0">
                <a:latin typeface="David" panose="020E0502060401010101" pitchFamily="34" charset="-79"/>
                <a:cs typeface="David" panose="020E0502060401010101" pitchFamily="34" charset="-79"/>
              </a:rPr>
              <a:t>הביניים ברשת </a:t>
            </a:r>
            <a:r>
              <a:rPr lang="he-IL" sz="1800" dirty="0" smtClean="0">
                <a:latin typeface="David" panose="020E0502060401010101" pitchFamily="34" charset="-79"/>
                <a:cs typeface="David" panose="020E0502060401010101" pitchFamily="34" charset="-79"/>
              </a:rPr>
              <a:t>בעלי </a:t>
            </a:r>
            <a:r>
              <a:rPr lang="he-IL" sz="1800" dirty="0">
                <a:latin typeface="David" panose="020E0502060401010101" pitchFamily="34" charset="-79"/>
                <a:cs typeface="David" panose="020E0502060401010101" pitchFamily="34" charset="-79"/>
              </a:rPr>
              <a:t>בטריה מוגבלת </a:t>
            </a:r>
            <a:r>
              <a:rPr lang="he-IL" sz="1800" dirty="0" smtClean="0">
                <a:latin typeface="David" panose="020E0502060401010101" pitchFamily="34" charset="-79"/>
                <a:cs typeface="David" panose="020E0502060401010101" pitchFamily="34" charset="-79"/>
              </a:rPr>
              <a:t>ונטענים </a:t>
            </a:r>
            <a:r>
              <a:rPr lang="he-IL" sz="1800" dirty="0">
                <a:latin typeface="David" panose="020E0502060401010101" pitchFamily="34" charset="-79"/>
                <a:cs typeface="David" panose="020E0502060401010101" pitchFamily="34" charset="-79"/>
              </a:rPr>
              <a:t>סולרית, מתנועה או ממקורות אנרגיה אחרים.</a:t>
            </a:r>
          </a:p>
          <a:p>
            <a:pPr lvl="1"/>
            <a:r>
              <a:rPr lang="he-IL" sz="1800" dirty="0">
                <a:latin typeface="David" panose="020E0502060401010101" pitchFamily="34" charset="-79"/>
                <a:cs typeface="David" panose="020E0502060401010101" pitchFamily="34" charset="-79"/>
              </a:rPr>
              <a:t>התקשורת בין הצמתים ברשת נעשית בצורה אלחוטית</a:t>
            </a:r>
            <a:r>
              <a:rPr lang="he-IL" sz="1800" dirty="0" smtClean="0">
                <a:latin typeface="David" panose="020E0502060401010101" pitchFamily="34" charset="-79"/>
                <a:cs typeface="David" panose="020E0502060401010101" pitchFamily="34" charset="-79"/>
              </a:rPr>
              <a:t>.</a:t>
            </a:r>
            <a:endParaRPr lang="he-IL" sz="1800" dirty="0">
              <a:latin typeface="David" panose="020E0502060401010101" pitchFamily="34" charset="-79"/>
              <a:cs typeface="David" panose="020E0502060401010101" pitchFamily="34" charset="-79"/>
            </a:endParaRPr>
          </a:p>
          <a:p>
            <a:r>
              <a:rPr lang="he-IL" sz="2000" dirty="0">
                <a:latin typeface="David" panose="020E0502060401010101" pitchFamily="34" charset="-79"/>
                <a:cs typeface="David" panose="020E0502060401010101" pitchFamily="34" charset="-79"/>
              </a:rPr>
              <a:t>המטרה היא להעביר חבילות מידע מצמתי המקור אל צומת היעד בצורה היעילה ביותר (מהירות, אנרגיה) דרך צמתי הביניים, לפי המסלולים הקיימים ברשת.</a:t>
            </a:r>
          </a:p>
          <a:p>
            <a:pPr marL="365760" lvl="1" indent="0">
              <a:buNone/>
            </a:pPr>
            <a:endParaRPr lang="he-IL" sz="1800" dirty="0" smtClean="0">
              <a:cs typeface="+mj-cs"/>
            </a:endParaRPr>
          </a:p>
          <a:p>
            <a:pPr lvl="1"/>
            <a:endParaRPr lang="he-IL" dirty="0"/>
          </a:p>
        </p:txBody>
      </p:sp>
      <p:sp>
        <p:nvSpPr>
          <p:cNvPr id="11" name="Can 10"/>
          <p:cNvSpPr/>
          <p:nvPr/>
        </p:nvSpPr>
        <p:spPr>
          <a:xfrm>
            <a:off x="4182558" y="5192605"/>
            <a:ext cx="792088" cy="4320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Picture 11"/>
          <p:cNvPicPr>
            <a:picLocks noChangeAspect="1"/>
          </p:cNvPicPr>
          <p:nvPr/>
        </p:nvPicPr>
        <p:blipFill>
          <a:blip r:embed="rId2"/>
          <a:stretch>
            <a:fillRect/>
          </a:stretch>
        </p:blipFill>
        <p:spPr>
          <a:xfrm>
            <a:off x="4999929" y="4931343"/>
            <a:ext cx="759917" cy="679691"/>
          </a:xfrm>
          <a:prstGeom prst="rect">
            <a:avLst/>
          </a:prstGeom>
        </p:spPr>
      </p:pic>
      <p:pic>
        <p:nvPicPr>
          <p:cNvPr id="13" name="Picture 12"/>
          <p:cNvPicPr>
            <a:picLocks noChangeAspect="1"/>
          </p:cNvPicPr>
          <p:nvPr/>
        </p:nvPicPr>
        <p:blipFill rotWithShape="1">
          <a:blip r:embed="rId3"/>
          <a:srcRect l="24558" t="6265" r="24558" b="53124"/>
          <a:stretch/>
        </p:blipFill>
        <p:spPr>
          <a:xfrm>
            <a:off x="4355691" y="4724354"/>
            <a:ext cx="445822" cy="413978"/>
          </a:xfrm>
          <a:prstGeom prst="rect">
            <a:avLst/>
          </a:prstGeom>
        </p:spPr>
      </p:pic>
      <p:sp>
        <p:nvSpPr>
          <p:cNvPr id="14" name="Right Arrow 13"/>
          <p:cNvSpPr/>
          <p:nvPr/>
        </p:nvSpPr>
        <p:spPr>
          <a:xfrm>
            <a:off x="2742398" y="5271188"/>
            <a:ext cx="1152128" cy="339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ight Arrow 14"/>
          <p:cNvSpPr/>
          <p:nvPr/>
        </p:nvSpPr>
        <p:spPr>
          <a:xfrm>
            <a:off x="5865941" y="5271188"/>
            <a:ext cx="1152128" cy="339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Oval 15"/>
          <p:cNvSpPr/>
          <p:nvPr/>
        </p:nvSpPr>
        <p:spPr>
          <a:xfrm>
            <a:off x="1446254" y="4931343"/>
            <a:ext cx="936104" cy="83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מקור</a:t>
            </a:r>
            <a:endParaRPr lang="he-IL" b="1" dirty="0"/>
          </a:p>
        </p:txBody>
      </p:sp>
      <p:sp>
        <p:nvSpPr>
          <p:cNvPr id="17" name="Oval 16"/>
          <p:cNvSpPr/>
          <p:nvPr/>
        </p:nvSpPr>
        <p:spPr>
          <a:xfrm>
            <a:off x="7124165" y="4931343"/>
            <a:ext cx="936104" cy="83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יעד</a:t>
            </a:r>
            <a:endParaRPr lang="he-IL" b="1" dirty="0"/>
          </a:p>
        </p:txBody>
      </p:sp>
      <p:sp>
        <p:nvSpPr>
          <p:cNvPr id="3" name="מגילה אנכית 2"/>
          <p:cNvSpPr/>
          <p:nvPr/>
        </p:nvSpPr>
        <p:spPr>
          <a:xfrm>
            <a:off x="2011680" y="5090926"/>
            <a:ext cx="730718" cy="518160"/>
          </a:xfrm>
          <a:prstGeom prst="vertic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t>מידע</a:t>
            </a:r>
            <a:endParaRPr lang="he-IL" sz="1400" dirty="0"/>
          </a:p>
        </p:txBody>
      </p:sp>
    </p:spTree>
    <p:extLst>
      <p:ext uri="{BB962C8B-B14F-4D97-AF65-F5344CB8AC3E}">
        <p14:creationId xmlns:p14="http://schemas.microsoft.com/office/powerpoint/2010/main" val="15902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0"/>
                            </p:stCondLst>
                            <p:childTnLst>
                              <p:par>
                                <p:cTn id="28" presetID="0" presetClass="path" presetSubtype="0" accel="50000" decel="50000" fill="hold" grpId="1" nodeType="afterEffect">
                                  <p:stCondLst>
                                    <p:cond delay="0"/>
                                  </p:stCondLst>
                                  <p:childTnLst>
                                    <p:animMotion origin="layout" path="M -0.00782 -2.59259E-6 C -0.00504 -2.59259E-6 -0.00209 -2.59259E-6 0.00086 -2.59259E-6 L 0.18211 -2.59259E-6 L 0.21371 0.02084 L 0.24948 -0.0118 L 0.3059 0.01644 L 0.34184 -0.00879 L 0.36684 0.0044 L 0.58107 0.0044 " pathEditMode="relative" rAng="0" ptsTypes="fAAAAAAAA">
                                      <p:cBhvr>
                                        <p:cTn id="29" dur="1500" fill="hold"/>
                                        <p:tgtEl>
                                          <p:spTgt spid="3"/>
                                        </p:tgtEl>
                                        <p:attrNameLst>
                                          <p:attrName>ppt_x</p:attrName>
                                          <p:attrName>ppt_y</p:attrName>
                                        </p:attrNameLst>
                                      </p:cBhvr>
                                      <p:rCtr x="29444" y="440"/>
                                    </p:animMotion>
                                  </p:childTnLst>
                                </p:cTn>
                              </p:par>
                            </p:childTnLst>
                          </p:cTn>
                        </p:par>
                        <p:par>
                          <p:cTn id="30" fill="hold">
                            <p:stCondLst>
                              <p:cond delay="1500"/>
                            </p:stCondLst>
                            <p:childTnLst>
                              <p:par>
                                <p:cTn id="31" presetID="1" presetClass="exit" presetSubtype="0" fill="hold" grpId="2" nodeType="after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P spid="3" grpId="0" animBg="1"/>
      <p:bldP spid="3" grpId="1" animBg="1"/>
      <p:bldP spid="3"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246" t="25676" r="20490" b="14254"/>
          <a:stretch/>
        </p:blipFill>
        <p:spPr>
          <a:xfrm>
            <a:off x="1095024" y="2320120"/>
            <a:ext cx="3152634" cy="2906973"/>
          </a:xfrm>
          <a:prstGeom prst="rect">
            <a:avLst/>
          </a:prstGeom>
        </p:spPr>
      </p:pic>
      <p:sp>
        <p:nvSpPr>
          <p:cNvPr id="2" name="Title 1"/>
          <p:cNvSpPr>
            <a:spLocks noGrp="1"/>
          </p:cNvSpPr>
          <p:nvPr>
            <p:ph type="title"/>
          </p:nvPr>
        </p:nvSpPr>
        <p:spPr/>
        <p:txBody>
          <a:bodyPr/>
          <a:lstStyle/>
          <a:p>
            <a:r>
              <a:rPr lang="he-IL" dirty="0" smtClean="0"/>
              <a:t>רשתות חיישנים-סימונים ופעילות </a:t>
            </a:r>
            <a:endParaRPr lang="he-IL" dirty="0"/>
          </a:p>
        </p:txBody>
      </p:sp>
      <p:sp>
        <p:nvSpPr>
          <p:cNvPr id="3" name="Content Placeholder 2"/>
          <p:cNvSpPr>
            <a:spLocks noGrp="1"/>
          </p:cNvSpPr>
          <p:nvPr>
            <p:ph idx="1"/>
          </p:nvPr>
        </p:nvSpPr>
        <p:spPr>
          <a:xfrm>
            <a:off x="4094328" y="1869744"/>
            <a:ext cx="4107976" cy="4189862"/>
          </a:xfrm>
        </p:spPr>
        <p:txBody>
          <a:bodyPr>
            <a:normAutofit/>
          </a:bodyPr>
          <a:lstStyle/>
          <a:p>
            <a:pPr lvl="0"/>
            <a:r>
              <a:rPr lang="he-IL" sz="2000" dirty="0">
                <a:latin typeface="David" panose="020E0502060401010101" pitchFamily="34" charset="-79"/>
                <a:cs typeface="David" panose="020E0502060401010101" pitchFamily="34" charset="-79"/>
              </a:rPr>
              <a:t>יחידות הזמן בהם אנחנו עוסקים ייקראו </a:t>
            </a:r>
            <a:r>
              <a:rPr lang="en-US" sz="2000" b="1" dirty="0">
                <a:latin typeface="David" panose="020E0502060401010101" pitchFamily="34" charset="-79"/>
                <a:cs typeface="David" panose="020E0502060401010101" pitchFamily="34" charset="-79"/>
              </a:rPr>
              <a:t>slots</a:t>
            </a:r>
            <a:r>
              <a:rPr lang="he-IL" sz="2000" dirty="0">
                <a:latin typeface="David" panose="020E0502060401010101" pitchFamily="34" charset="-79"/>
                <a:cs typeface="David" panose="020E0502060401010101" pitchFamily="34" charset="-79"/>
              </a:rPr>
              <a:t>.</a:t>
            </a:r>
            <a:endParaRPr lang="en-US" sz="2000" dirty="0">
              <a:latin typeface="David" panose="020E0502060401010101" pitchFamily="34" charset="-79"/>
              <a:cs typeface="David" panose="020E0502060401010101" pitchFamily="34" charset="-79"/>
            </a:endParaRPr>
          </a:p>
          <a:p>
            <a:pPr lvl="0"/>
            <a:r>
              <a:rPr lang="he-IL" sz="2000" dirty="0">
                <a:latin typeface="David" panose="020E0502060401010101" pitchFamily="34" charset="-79"/>
                <a:cs typeface="David" panose="020E0502060401010101" pitchFamily="34" charset="-79"/>
              </a:rPr>
              <a:t>בכל </a:t>
            </a:r>
            <a:r>
              <a:rPr lang="en-US" sz="2000" dirty="0">
                <a:latin typeface="David" panose="020E0502060401010101" pitchFamily="34" charset="-79"/>
                <a:cs typeface="David" panose="020E0502060401010101" pitchFamily="34" charset="-79"/>
              </a:rPr>
              <a:t>slot </a:t>
            </a:r>
            <a:r>
              <a:rPr lang="he-IL" sz="2000" dirty="0">
                <a:latin typeface="David" panose="020E0502060401010101" pitchFamily="34" charset="-79"/>
                <a:cs typeface="David" panose="020E0502060401010101" pitchFamily="34" charset="-79"/>
              </a:rPr>
              <a:t> כל מקור </a:t>
            </a:r>
            <a:r>
              <a:rPr lang="he-IL" sz="2000" dirty="0" smtClean="0">
                <a:latin typeface="David" panose="020E0502060401010101" pitchFamily="34" charset="-79"/>
                <a:cs typeface="David" panose="020E0502060401010101" pitchFamily="34" charset="-79"/>
              </a:rPr>
              <a:t>משדר כמות </a:t>
            </a:r>
            <a:r>
              <a:rPr lang="he-IL" sz="2000" dirty="0">
                <a:latin typeface="David" panose="020E0502060401010101" pitchFamily="34" charset="-79"/>
                <a:cs typeface="David" panose="020E0502060401010101" pitchFamily="34" charset="-79"/>
              </a:rPr>
              <a:t>מסוימת של חבילות מידע אל היעד. עבור מקור</a:t>
            </a:r>
            <a:r>
              <a:rPr lang="en-US" sz="2000" dirty="0">
                <a:latin typeface="David" panose="020E0502060401010101" pitchFamily="34" charset="-79"/>
                <a:cs typeface="David" panose="020E0502060401010101" pitchFamily="34" charset="-79"/>
              </a:rPr>
              <a:t>s </a:t>
            </a:r>
            <a:r>
              <a:rPr lang="he-IL" sz="2000" dirty="0">
                <a:latin typeface="David" panose="020E0502060401010101" pitchFamily="34" charset="-79"/>
                <a:cs typeface="David" panose="020E0502060401010101" pitchFamily="34" charset="-79"/>
              </a:rPr>
              <a:t> כמות זאת תסומן ב </a:t>
            </a:r>
            <a:r>
              <a:rPr lang="en-US" b="1" dirty="0" err="1">
                <a:latin typeface="David" panose="020E0502060401010101" pitchFamily="34" charset="-79"/>
                <a:cs typeface="David" panose="020E0502060401010101" pitchFamily="34" charset="-79"/>
              </a:rPr>
              <a:t>g</a:t>
            </a:r>
            <a:r>
              <a:rPr lang="en-US" sz="1800" b="1" dirty="0" err="1">
                <a:latin typeface="David" panose="020E0502060401010101" pitchFamily="34" charset="-79"/>
                <a:cs typeface="David" panose="020E0502060401010101" pitchFamily="34" charset="-79"/>
              </a:rPr>
              <a:t>s</a:t>
            </a:r>
            <a:r>
              <a:rPr lang="he-IL" sz="2000" dirty="0">
                <a:latin typeface="David" panose="020E0502060401010101" pitchFamily="34" charset="-79"/>
                <a:cs typeface="David" panose="020E0502060401010101" pitchFamily="34" charset="-79"/>
              </a:rPr>
              <a:t>.</a:t>
            </a:r>
            <a:endParaRPr lang="en-US" sz="2000" dirty="0">
              <a:latin typeface="David" panose="020E0502060401010101" pitchFamily="34" charset="-79"/>
              <a:cs typeface="David" panose="020E0502060401010101" pitchFamily="34" charset="-79"/>
            </a:endParaRPr>
          </a:p>
          <a:p>
            <a:pPr lvl="0"/>
            <a:r>
              <a:rPr lang="en-US" sz="2000" b="1" dirty="0" err="1">
                <a:latin typeface="David" panose="020E0502060401010101" pitchFamily="34" charset="-79"/>
                <a:cs typeface="David" panose="020E0502060401010101" pitchFamily="34" charset="-79"/>
              </a:rPr>
              <a:t>e</a:t>
            </a:r>
            <a:r>
              <a:rPr lang="en-US" sz="2000" b="1" baseline="-25000" dirty="0" err="1">
                <a:latin typeface="David" panose="020E0502060401010101" pitchFamily="34" charset="-79"/>
                <a:cs typeface="David" panose="020E0502060401010101" pitchFamily="34" charset="-79"/>
              </a:rPr>
              <a:t>u</a:t>
            </a:r>
            <a:r>
              <a:rPr lang="he-IL" sz="2000" dirty="0">
                <a:latin typeface="David" panose="020E0502060401010101" pitchFamily="34" charset="-79"/>
                <a:cs typeface="David" panose="020E0502060401010101" pitchFamily="34" charset="-79"/>
              </a:rPr>
              <a:t>- כמות האנרגיה שנאגרת בצומת </a:t>
            </a:r>
            <a:r>
              <a:rPr lang="en-US" sz="2000" dirty="0" smtClean="0">
                <a:latin typeface="David" panose="020E0502060401010101" pitchFamily="34" charset="-79"/>
                <a:cs typeface="David" panose="020E0502060401010101" pitchFamily="34" charset="-79"/>
              </a:rPr>
              <a:t> u </a:t>
            </a:r>
            <a:r>
              <a:rPr lang="he-IL" sz="2000" dirty="0">
                <a:latin typeface="David" panose="020E0502060401010101" pitchFamily="34" charset="-79"/>
                <a:cs typeface="David" panose="020E0502060401010101" pitchFamily="34" charset="-79"/>
              </a:rPr>
              <a:t>בכל </a:t>
            </a:r>
            <a:r>
              <a:rPr lang="en-US" sz="2000" dirty="0">
                <a:latin typeface="David" panose="020E0502060401010101" pitchFamily="34" charset="-79"/>
                <a:cs typeface="David" panose="020E0502060401010101" pitchFamily="34" charset="-79"/>
              </a:rPr>
              <a:t>slot</a:t>
            </a:r>
            <a:r>
              <a:rPr lang="he-IL" sz="2000" dirty="0">
                <a:latin typeface="David" panose="020E0502060401010101" pitchFamily="34" charset="-79"/>
                <a:cs typeface="David" panose="020E0502060401010101" pitchFamily="34" charset="-79"/>
              </a:rPr>
              <a:t>. </a:t>
            </a:r>
            <a:endParaRPr lang="en-US" sz="2000" dirty="0">
              <a:latin typeface="David" panose="020E0502060401010101" pitchFamily="34" charset="-79"/>
              <a:cs typeface="David" panose="020E0502060401010101" pitchFamily="34" charset="-79"/>
            </a:endParaRPr>
          </a:p>
          <a:p>
            <a:pPr lvl="0"/>
            <a:r>
              <a:rPr lang="en-US" sz="2000" b="1" dirty="0" smtClean="0">
                <a:latin typeface="David" panose="020E0502060401010101" pitchFamily="34" charset="-79"/>
                <a:cs typeface="David" panose="020E0502060401010101" pitchFamily="34" charset="-79"/>
              </a:rPr>
              <a:t>Bu(</a:t>
            </a:r>
            <a:r>
              <a:rPr lang="en-US" sz="2000" b="1" dirty="0" err="1" smtClean="0">
                <a:latin typeface="David" panose="020E0502060401010101" pitchFamily="34" charset="-79"/>
                <a:cs typeface="David" panose="020E0502060401010101" pitchFamily="34" charset="-79"/>
              </a:rPr>
              <a:t>i</a:t>
            </a:r>
            <a:r>
              <a:rPr lang="en-US" sz="2000" b="1" dirty="0">
                <a:latin typeface="David" panose="020E0502060401010101" pitchFamily="34" charset="-79"/>
                <a:cs typeface="David" panose="020E0502060401010101" pitchFamily="34" charset="-79"/>
              </a:rPr>
              <a:t>)</a:t>
            </a:r>
            <a:r>
              <a:rPr lang="he-IL" sz="2000" b="1"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רמת הבטריה של צומת</a:t>
            </a:r>
            <a:r>
              <a:rPr lang="en-US" sz="2000" dirty="0">
                <a:latin typeface="David" panose="020E0502060401010101" pitchFamily="34" charset="-79"/>
                <a:cs typeface="David" panose="020E0502060401010101" pitchFamily="34" charset="-79"/>
              </a:rPr>
              <a:t>u  </a:t>
            </a:r>
            <a:r>
              <a:rPr lang="he-IL" sz="2000" dirty="0" smtClean="0">
                <a:latin typeface="David" panose="020E0502060401010101" pitchFamily="34" charset="-79"/>
                <a:cs typeface="David" panose="020E0502060401010101" pitchFamily="34" charset="-79"/>
              </a:rPr>
              <a:t> בסוף </a:t>
            </a:r>
            <a:r>
              <a:rPr lang="en-US" sz="2000" dirty="0" smtClean="0">
                <a:latin typeface="David" panose="020E0502060401010101" pitchFamily="34" charset="-79"/>
                <a:cs typeface="David" panose="020E0502060401010101" pitchFamily="34" charset="-79"/>
              </a:rPr>
              <a:t>slot</a:t>
            </a:r>
            <a:r>
              <a:rPr lang="he-IL" sz="2000" dirty="0" smtClean="0">
                <a:latin typeface="David" panose="020E0502060401010101" pitchFamily="34" charset="-79"/>
                <a:cs typeface="David" panose="020E0502060401010101" pitchFamily="34" charset="-79"/>
              </a:rPr>
              <a:t> מספר </a:t>
            </a:r>
            <a:r>
              <a:rPr lang="en-US" sz="2000" dirty="0" err="1" smtClean="0">
                <a:latin typeface="David" panose="020E0502060401010101" pitchFamily="34" charset="-79"/>
                <a:cs typeface="David" panose="020E0502060401010101" pitchFamily="34" charset="-79"/>
              </a:rPr>
              <a:t>i</a:t>
            </a:r>
            <a:r>
              <a:rPr lang="he-IL" sz="2000" dirty="0" smtClean="0">
                <a:latin typeface="David" panose="020E0502060401010101" pitchFamily="34" charset="-79"/>
                <a:cs typeface="David" panose="020E0502060401010101" pitchFamily="34" charset="-79"/>
              </a:rPr>
              <a:t>.</a:t>
            </a:r>
          </a:p>
          <a:p>
            <a:pPr lvl="0">
              <a:buClr>
                <a:srgbClr val="AA2B1E"/>
              </a:buClr>
            </a:pPr>
            <a:r>
              <a:rPr lang="he-IL" sz="2000" dirty="0">
                <a:solidFill>
                  <a:prstClr val="black"/>
                </a:solidFill>
                <a:cs typeface="David" panose="020E0502060401010101" pitchFamily="34" charset="-79"/>
              </a:rPr>
              <a:t>קבלת ושליחת הודעות צורכת אנרגיה</a:t>
            </a:r>
            <a:r>
              <a:rPr lang="he-IL" sz="2000" dirty="0" smtClean="0">
                <a:solidFill>
                  <a:prstClr val="black"/>
                </a:solidFill>
                <a:cs typeface="David" panose="020E0502060401010101" pitchFamily="34" charset="-79"/>
              </a:rPr>
              <a:t>.</a:t>
            </a:r>
          </a:p>
          <a:p>
            <a:pPr lvl="0">
              <a:buClr>
                <a:srgbClr val="AA2B1E"/>
              </a:buClr>
            </a:pPr>
            <a:r>
              <a:rPr lang="he-IL" sz="2000" dirty="0" smtClean="0">
                <a:solidFill>
                  <a:prstClr val="black"/>
                </a:solidFill>
                <a:cs typeface="David" panose="020E0502060401010101" pitchFamily="34" charset="-79"/>
              </a:rPr>
              <a:t>אם </a:t>
            </a:r>
            <a:r>
              <a:rPr lang="he-IL" sz="2000" dirty="0">
                <a:solidFill>
                  <a:prstClr val="black"/>
                </a:solidFill>
                <a:cs typeface="David" panose="020E0502060401010101" pitchFamily="34" charset="-79"/>
              </a:rPr>
              <a:t>לצומת אין מספיק </a:t>
            </a:r>
            <a:r>
              <a:rPr lang="he-IL" sz="2000" dirty="0" smtClean="0">
                <a:solidFill>
                  <a:prstClr val="black"/>
                </a:solidFill>
                <a:cs typeface="David" panose="020E0502060401010101" pitchFamily="34" charset="-79"/>
              </a:rPr>
              <a:t>אנרגיה, חבילה שתגיע אליו "תיפול".</a:t>
            </a:r>
            <a:endParaRPr lang="en-US" sz="2000" dirty="0" smtClean="0">
              <a:latin typeface="David" panose="020E0502060401010101" pitchFamily="34" charset="-79"/>
              <a:cs typeface="David" panose="020E0502060401010101" pitchFamily="34" charset="-79"/>
            </a:endParaRPr>
          </a:p>
        </p:txBody>
      </p:sp>
      <p:pic>
        <p:nvPicPr>
          <p:cNvPr id="12" name="Picture 11"/>
          <p:cNvPicPr>
            <a:picLocks noChangeAspect="1"/>
          </p:cNvPicPr>
          <p:nvPr/>
        </p:nvPicPr>
        <p:blipFill>
          <a:blip r:embed="rId4"/>
          <a:stretch>
            <a:fillRect/>
          </a:stretch>
        </p:blipFill>
        <p:spPr>
          <a:xfrm flipH="1">
            <a:off x="1895619" y="2107828"/>
            <a:ext cx="317519" cy="286791"/>
          </a:xfrm>
          <a:prstGeom prst="rect">
            <a:avLst/>
          </a:prstGeom>
        </p:spPr>
      </p:pic>
      <p:pic>
        <p:nvPicPr>
          <p:cNvPr id="13" name="Picture 12"/>
          <p:cNvPicPr>
            <a:picLocks noChangeAspect="1"/>
          </p:cNvPicPr>
          <p:nvPr/>
        </p:nvPicPr>
        <p:blipFill rotWithShape="1">
          <a:blip r:embed="rId5"/>
          <a:srcRect l="16186" t="21231" r="16186" b="22829"/>
          <a:stretch/>
        </p:blipFill>
        <p:spPr>
          <a:xfrm>
            <a:off x="2467713" y="2160432"/>
            <a:ext cx="407255" cy="234187"/>
          </a:xfrm>
          <a:prstGeom prst="rect">
            <a:avLst/>
          </a:prstGeom>
        </p:spPr>
      </p:pic>
      <p:cxnSp>
        <p:nvCxnSpPr>
          <p:cNvPr id="17" name="Straight Arrow Connector 16"/>
          <p:cNvCxnSpPr/>
          <p:nvPr/>
        </p:nvCxnSpPr>
        <p:spPr>
          <a:xfrm flipV="1">
            <a:off x="1736860" y="2729552"/>
            <a:ext cx="474077" cy="2047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36860" y="2831910"/>
            <a:ext cx="402675" cy="369332"/>
          </a:xfrm>
          <a:prstGeom prst="rect">
            <a:avLst/>
          </a:prstGeom>
          <a:noFill/>
        </p:spPr>
        <p:txBody>
          <a:bodyPr wrap="none" rtlCol="1">
            <a:spAutoFit/>
          </a:bodyPr>
          <a:lstStyle/>
          <a:p>
            <a:r>
              <a:rPr lang="en-US" dirty="0" smtClean="0">
                <a:latin typeface="David" panose="020E0502060401010101" pitchFamily="34" charset="-79"/>
                <a:cs typeface="David" panose="020E0502060401010101" pitchFamily="34" charset="-79"/>
              </a:rPr>
              <a:t>g6</a:t>
            </a:r>
            <a:endParaRPr lang="he-IL" dirty="0">
              <a:latin typeface="David" panose="020E0502060401010101" pitchFamily="34" charset="-79"/>
              <a:cs typeface="David" panose="020E0502060401010101" pitchFamily="34" charset="-79"/>
            </a:endParaRPr>
          </a:p>
        </p:txBody>
      </p:sp>
      <p:sp>
        <p:nvSpPr>
          <p:cNvPr id="19" name="TextBox 18"/>
          <p:cNvSpPr txBox="1"/>
          <p:nvPr/>
        </p:nvSpPr>
        <p:spPr>
          <a:xfrm>
            <a:off x="1466958" y="2056310"/>
            <a:ext cx="471239" cy="369332"/>
          </a:xfrm>
          <a:prstGeom prst="rect">
            <a:avLst/>
          </a:prstGeom>
          <a:noFill/>
        </p:spPr>
        <p:txBody>
          <a:bodyPr wrap="square" rtlCol="1">
            <a:spAutoFit/>
          </a:bodyPr>
          <a:lstStyle/>
          <a:p>
            <a:r>
              <a:rPr lang="en-US" dirty="0" smtClean="0">
                <a:latin typeface="David" panose="020E0502060401010101" pitchFamily="34" charset="-79"/>
                <a:cs typeface="David" panose="020E0502060401010101" pitchFamily="34" charset="-79"/>
              </a:rPr>
              <a:t>e1</a:t>
            </a:r>
            <a:endParaRPr lang="he-IL" dirty="0">
              <a:latin typeface="David" panose="020E0502060401010101" pitchFamily="34" charset="-79"/>
              <a:cs typeface="David" panose="020E0502060401010101" pitchFamily="34" charset="-79"/>
            </a:endParaRPr>
          </a:p>
        </p:txBody>
      </p:sp>
      <p:sp>
        <p:nvSpPr>
          <p:cNvPr id="20" name="TextBox 19"/>
          <p:cNvSpPr txBox="1"/>
          <p:nvPr/>
        </p:nvSpPr>
        <p:spPr>
          <a:xfrm>
            <a:off x="2671340" y="2092859"/>
            <a:ext cx="857779" cy="369332"/>
          </a:xfrm>
          <a:prstGeom prst="rect">
            <a:avLst/>
          </a:prstGeom>
          <a:noFill/>
        </p:spPr>
        <p:txBody>
          <a:bodyPr wrap="square" rtlCol="1">
            <a:spAutoFit/>
          </a:bodyPr>
          <a:lstStyle/>
          <a:p>
            <a:r>
              <a:rPr lang="en-US" dirty="0" smtClean="0">
                <a:latin typeface="David" panose="020E0502060401010101" pitchFamily="34" charset="-79"/>
                <a:cs typeface="David" panose="020E0502060401010101" pitchFamily="34" charset="-79"/>
              </a:rPr>
              <a:t>B1(</a:t>
            </a:r>
            <a:r>
              <a:rPr lang="en-US" dirty="0" err="1" smtClean="0">
                <a:latin typeface="David" panose="020E0502060401010101" pitchFamily="34" charset="-79"/>
                <a:cs typeface="David" panose="020E0502060401010101" pitchFamily="34" charset="-79"/>
              </a:rPr>
              <a:t>i</a:t>
            </a:r>
            <a:r>
              <a:rPr lang="en-US"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cxnSp>
        <p:nvCxnSpPr>
          <p:cNvPr id="5" name="Straight Connector 4"/>
          <p:cNvCxnSpPr/>
          <p:nvPr/>
        </p:nvCxnSpPr>
        <p:spPr>
          <a:xfrm>
            <a:off x="2304011" y="2729552"/>
            <a:ext cx="0" cy="47169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56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246" t="25676" r="20490" b="14254"/>
          <a:stretch/>
        </p:blipFill>
        <p:spPr>
          <a:xfrm>
            <a:off x="1095024" y="2320120"/>
            <a:ext cx="3152634" cy="2906973"/>
          </a:xfrm>
          <a:prstGeom prst="rect">
            <a:avLst/>
          </a:prstGeom>
        </p:spPr>
      </p:pic>
      <p:sp>
        <p:nvSpPr>
          <p:cNvPr id="2" name="Title 1"/>
          <p:cNvSpPr>
            <a:spLocks noGrp="1"/>
          </p:cNvSpPr>
          <p:nvPr>
            <p:ph type="title"/>
          </p:nvPr>
        </p:nvSpPr>
        <p:spPr/>
        <p:txBody>
          <a:bodyPr>
            <a:normAutofit/>
          </a:bodyPr>
          <a:lstStyle/>
          <a:p>
            <a:r>
              <a:rPr lang="he-IL" dirty="0" smtClean="0"/>
              <a:t>רשתות חיישנים-סימונים ופעילות </a:t>
            </a:r>
            <a:endParaRPr lang="he-IL" dirty="0"/>
          </a:p>
        </p:txBody>
      </p:sp>
      <p:sp>
        <p:nvSpPr>
          <p:cNvPr id="3" name="Content Placeholder 2"/>
          <p:cNvSpPr>
            <a:spLocks noGrp="1"/>
          </p:cNvSpPr>
          <p:nvPr>
            <p:ph idx="1"/>
          </p:nvPr>
        </p:nvSpPr>
        <p:spPr>
          <a:xfrm>
            <a:off x="4094328" y="1869744"/>
            <a:ext cx="4107976" cy="4189862"/>
          </a:xfrm>
        </p:spPr>
        <p:txBody>
          <a:bodyPr>
            <a:normAutofit/>
          </a:bodyPr>
          <a:lstStyle/>
          <a:p>
            <a:r>
              <a:rPr lang="he-IL" sz="2000" dirty="0" smtClean="0">
                <a:latin typeface="David" panose="020E0502060401010101" pitchFamily="34" charset="-79"/>
                <a:cs typeface="David" panose="020E0502060401010101" pitchFamily="34" charset="-79"/>
              </a:rPr>
              <a:t>המסלולים </a:t>
            </a:r>
            <a:r>
              <a:rPr lang="he-IL" sz="2000" dirty="0">
                <a:latin typeface="David" panose="020E0502060401010101" pitchFamily="34" charset="-79"/>
                <a:cs typeface="David" panose="020E0502060401010101" pitchFamily="34" charset="-79"/>
              </a:rPr>
              <a:t>האפשריים לשליחת המידע דרך צמתי הביניים תלויים </a:t>
            </a:r>
            <a:r>
              <a:rPr lang="he-IL" sz="2000" dirty="0" smtClean="0">
                <a:latin typeface="David" panose="020E0502060401010101" pitchFamily="34" charset="-79"/>
                <a:cs typeface="David" panose="020E0502060401010101" pitchFamily="34" charset="-79"/>
              </a:rPr>
              <a:t>בטופולוגיה, ומוגדרים מראש.</a:t>
            </a:r>
            <a:endParaRPr lang="he-IL" sz="2000" dirty="0">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לכל </a:t>
            </a:r>
            <a:r>
              <a:rPr lang="he-IL" sz="2000" dirty="0">
                <a:latin typeface="David" panose="020E0502060401010101" pitchFamily="34" charset="-79"/>
                <a:cs typeface="David" panose="020E0502060401010101" pitchFamily="34" charset="-79"/>
              </a:rPr>
              <a:t>צומת מקור </a:t>
            </a:r>
            <a:r>
              <a:rPr lang="he-IL" sz="2000" dirty="0" smtClean="0">
                <a:latin typeface="David" panose="020E0502060401010101" pitchFamily="34" charset="-79"/>
                <a:cs typeface="David" panose="020E0502060401010101" pitchFamily="34" charset="-79"/>
              </a:rPr>
              <a:t>יש שני </a:t>
            </a:r>
            <a:r>
              <a:rPr lang="he-IL" sz="2000" dirty="0">
                <a:latin typeface="David" panose="020E0502060401010101" pitchFamily="34" charset="-79"/>
                <a:cs typeface="David" panose="020E0502060401010101" pitchFamily="34" charset="-79"/>
              </a:rPr>
              <a:t>מסלולים אפשריים </a:t>
            </a:r>
            <a:r>
              <a:rPr lang="he-IL" sz="2000" dirty="0" smtClean="0">
                <a:latin typeface="David" panose="020E0502060401010101" pitchFamily="34" charset="-79"/>
                <a:cs typeface="David" panose="020E0502060401010101" pitchFamily="34" charset="-79"/>
              </a:rPr>
              <a:t>לשליחה, </a:t>
            </a:r>
            <a:r>
              <a:rPr lang="he-IL" sz="2000" dirty="0">
                <a:latin typeface="David" panose="020E0502060401010101" pitchFamily="34" charset="-79"/>
                <a:cs typeface="David" panose="020E0502060401010101" pitchFamily="34" charset="-79"/>
              </a:rPr>
              <a:t>ובכל </a:t>
            </a:r>
            <a:r>
              <a:rPr lang="he-IL" sz="2000" dirty="0" smtClean="0">
                <a:latin typeface="David" panose="020E0502060401010101" pitchFamily="34" charset="-79"/>
                <a:cs typeface="David" panose="020E0502060401010101" pitchFamily="34" charset="-79"/>
              </a:rPr>
              <a:t>חריץ זמן, השליחה מתבצעת </a:t>
            </a:r>
            <a:r>
              <a:rPr lang="he-IL" sz="2000" dirty="0">
                <a:latin typeface="David" panose="020E0502060401010101" pitchFamily="34" charset="-79"/>
                <a:cs typeface="David" panose="020E0502060401010101" pitchFamily="34" charset="-79"/>
              </a:rPr>
              <a:t>דרך מסלול אחד </a:t>
            </a:r>
            <a:r>
              <a:rPr lang="he-IL" sz="2000" dirty="0" smtClean="0">
                <a:latin typeface="David" panose="020E0502060401010101" pitchFamily="34" charset="-79"/>
                <a:cs typeface="David" panose="020E0502060401010101" pitchFamily="34" charset="-79"/>
              </a:rPr>
              <a:t>מתוכם. </a:t>
            </a:r>
            <a:endParaRPr lang="he-IL" sz="2000" b="1" dirty="0" smtClean="0">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בסוף </a:t>
            </a:r>
            <a:r>
              <a:rPr lang="he-IL" sz="2000" dirty="0">
                <a:latin typeface="David" panose="020E0502060401010101" pitchFamily="34" charset="-79"/>
                <a:cs typeface="David" panose="020E0502060401010101" pitchFamily="34" charset="-79"/>
              </a:rPr>
              <a:t>כל חריץ זמן, צומת היעד </a:t>
            </a:r>
            <a:r>
              <a:rPr lang="he-IL" sz="2000" dirty="0" smtClean="0">
                <a:latin typeface="David" panose="020E0502060401010101" pitchFamily="34" charset="-79"/>
                <a:cs typeface="David" panose="020E0502060401010101" pitchFamily="34" charset="-79"/>
              </a:rPr>
              <a:t>מקבל מידע על רמת </a:t>
            </a:r>
            <a:r>
              <a:rPr lang="he-IL" sz="2000" dirty="0">
                <a:latin typeface="David" panose="020E0502060401010101" pitchFamily="34" charset="-79"/>
                <a:cs typeface="David" panose="020E0502060401010101" pitchFamily="34" charset="-79"/>
              </a:rPr>
              <a:t>הבטריה של כל הצמתים </a:t>
            </a:r>
            <a:r>
              <a:rPr lang="he-IL" sz="2000" dirty="0" smtClean="0">
                <a:latin typeface="David" panose="020E0502060401010101" pitchFamily="34" charset="-79"/>
                <a:cs typeface="David" panose="020E0502060401010101" pitchFamily="34" charset="-79"/>
              </a:rPr>
              <a:t>במערכת.</a:t>
            </a:r>
          </a:p>
          <a:p>
            <a:r>
              <a:rPr lang="he-IL" sz="2000" dirty="0" smtClean="0">
                <a:latin typeface="David" panose="020E0502060401010101" pitchFamily="34" charset="-79"/>
                <a:cs typeface="David" panose="020E0502060401010101" pitchFamily="34" charset="-79"/>
              </a:rPr>
              <a:t> היעד יכול </a:t>
            </a:r>
            <a:r>
              <a:rPr lang="he-IL" sz="2000" dirty="0">
                <a:latin typeface="David" panose="020E0502060401010101" pitchFamily="34" charset="-79"/>
                <a:cs typeface="David" panose="020E0502060401010101" pitchFamily="34" charset="-79"/>
              </a:rPr>
              <a:t>לשלוח הודעות בקרה אל הצמתים, ולשנות את </a:t>
            </a:r>
            <a:r>
              <a:rPr lang="he-IL" sz="2000" dirty="0" smtClean="0">
                <a:latin typeface="David" panose="020E0502060401010101" pitchFamily="34" charset="-79"/>
                <a:cs typeface="David" panose="020E0502060401010101" pitchFamily="34" charset="-79"/>
              </a:rPr>
              <a:t>פעילותם.</a:t>
            </a:r>
            <a:endParaRPr lang="he-IL" sz="2000" dirty="0">
              <a:latin typeface="David" panose="020E0502060401010101" pitchFamily="34" charset="-79"/>
              <a:cs typeface="David" panose="020E0502060401010101" pitchFamily="34" charset="-79"/>
            </a:endParaRPr>
          </a:p>
          <a:p>
            <a:endParaRPr lang="en-US" dirty="0"/>
          </a:p>
          <a:p>
            <a:endParaRPr lang="he-IL" dirty="0"/>
          </a:p>
        </p:txBody>
      </p:sp>
      <p:cxnSp>
        <p:nvCxnSpPr>
          <p:cNvPr id="5" name="Straight Connector 4"/>
          <p:cNvCxnSpPr/>
          <p:nvPr/>
        </p:nvCxnSpPr>
        <p:spPr>
          <a:xfrm>
            <a:off x="2304011" y="2729552"/>
            <a:ext cx="0" cy="47169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a:stretch>
            <a:fillRect/>
          </a:stretch>
        </p:blipFill>
        <p:spPr>
          <a:xfrm>
            <a:off x="5140873" y="4138558"/>
            <a:ext cx="2224123" cy="1808367"/>
          </a:xfrm>
          <a:prstGeom prst="rect">
            <a:avLst/>
          </a:prstGeom>
        </p:spPr>
      </p:pic>
      <p:pic>
        <p:nvPicPr>
          <p:cNvPr id="72" name="Picture 71"/>
          <p:cNvPicPr>
            <a:picLocks noChangeAspect="1"/>
          </p:cNvPicPr>
          <p:nvPr/>
        </p:nvPicPr>
        <p:blipFill>
          <a:blip r:embed="rId4"/>
          <a:stretch>
            <a:fillRect/>
          </a:stretch>
        </p:blipFill>
        <p:spPr>
          <a:xfrm>
            <a:off x="5147324" y="4138558"/>
            <a:ext cx="2224123" cy="1808367"/>
          </a:xfrm>
          <a:prstGeom prst="rect">
            <a:avLst/>
          </a:prstGeom>
        </p:spPr>
      </p:pic>
      <p:pic>
        <p:nvPicPr>
          <p:cNvPr id="44" name="Picture 43"/>
          <p:cNvPicPr>
            <a:picLocks noChangeAspect="1"/>
          </p:cNvPicPr>
          <p:nvPr/>
        </p:nvPicPr>
        <p:blipFill>
          <a:blip r:embed="rId5"/>
          <a:stretch>
            <a:fillRect/>
          </a:stretch>
        </p:blipFill>
        <p:spPr>
          <a:xfrm>
            <a:off x="5140128" y="4138558"/>
            <a:ext cx="2224122" cy="1808367"/>
          </a:xfrm>
          <a:prstGeom prst="rect">
            <a:avLst/>
          </a:prstGeom>
        </p:spPr>
      </p:pic>
      <p:sp>
        <p:nvSpPr>
          <p:cNvPr id="2" name="Title 1"/>
          <p:cNvSpPr>
            <a:spLocks noGrp="1"/>
          </p:cNvSpPr>
          <p:nvPr>
            <p:ph type="title"/>
          </p:nvPr>
        </p:nvSpPr>
        <p:spPr/>
        <p:txBody>
          <a:bodyPr>
            <a:normAutofit fontScale="90000"/>
          </a:bodyPr>
          <a:lstStyle/>
          <a:p>
            <a:r>
              <a:rPr lang="he-IL" dirty="0"/>
              <a:t>כיצד היעד שולט בפעילות המערכת</a:t>
            </a:r>
          </a:p>
        </p:txBody>
      </p:sp>
      <p:sp>
        <p:nvSpPr>
          <p:cNvPr id="3" name="Content Placeholder 2"/>
          <p:cNvSpPr>
            <a:spLocks noGrp="1"/>
          </p:cNvSpPr>
          <p:nvPr>
            <p:ph sz="quarter" idx="13"/>
          </p:nvPr>
        </p:nvSpPr>
        <p:spPr/>
        <p:txBody>
          <a:bodyPr/>
          <a:lstStyle/>
          <a:p>
            <a:pPr marL="0" indent="0" algn="ctr">
              <a:buNone/>
            </a:pPr>
            <a:r>
              <a:rPr lang="he-IL" sz="2800" dirty="0" smtClean="0">
                <a:solidFill>
                  <a:schemeClr val="accent1"/>
                </a:solidFill>
                <a:latin typeface="David" panose="020E0502060401010101" pitchFamily="34" charset="-79"/>
                <a:cs typeface="David" panose="020E0502060401010101" pitchFamily="34" charset="-79"/>
              </a:rPr>
              <a:t>שינוי קצבי השידור</a:t>
            </a:r>
          </a:p>
          <a:p>
            <a:pPr marL="0" indent="0" algn="ctr">
              <a:buNone/>
            </a:pPr>
            <a:endParaRPr lang="he-IL" dirty="0">
              <a:latin typeface="David" panose="020E0502060401010101" pitchFamily="34" charset="-79"/>
              <a:cs typeface="David" panose="020E0502060401010101" pitchFamily="34" charset="-79"/>
            </a:endParaRPr>
          </a:p>
          <a:p>
            <a:pPr marL="0" indent="0" algn="ctr">
              <a:buNone/>
            </a:pPr>
            <a:r>
              <a:rPr lang="he-IL" sz="1800" dirty="0" smtClean="0">
                <a:latin typeface="David" panose="020E0502060401010101" pitchFamily="34" charset="-79"/>
                <a:cs typeface="David" panose="020E0502060401010101" pitchFamily="34" charset="-79"/>
              </a:rPr>
              <a:t>הודעת בקרה נשלחת אל צמתי המקורות ובה מצוינים קצבי השידור של המקורות בחריץ הזמן הבא.</a:t>
            </a:r>
            <a:endParaRPr lang="he-IL" sz="1800" dirty="0">
              <a:latin typeface="David" panose="020E0502060401010101" pitchFamily="34" charset="-79"/>
              <a:cs typeface="David" panose="020E0502060401010101" pitchFamily="34" charset="-79"/>
            </a:endParaRPr>
          </a:p>
        </p:txBody>
      </p:sp>
      <p:sp>
        <p:nvSpPr>
          <p:cNvPr id="4" name="Content Placeholder 3"/>
          <p:cNvSpPr>
            <a:spLocks noGrp="1"/>
          </p:cNvSpPr>
          <p:nvPr>
            <p:ph sz="quarter" idx="14"/>
          </p:nvPr>
        </p:nvSpPr>
        <p:spPr/>
        <p:txBody>
          <a:bodyPr/>
          <a:lstStyle/>
          <a:p>
            <a:pPr marL="0" indent="0" algn="ctr">
              <a:buNone/>
            </a:pPr>
            <a:r>
              <a:rPr lang="he-IL" dirty="0" smtClean="0">
                <a:latin typeface="David" panose="020E0502060401010101" pitchFamily="34" charset="-79"/>
                <a:cs typeface="David" panose="020E0502060401010101" pitchFamily="34" charset="-79"/>
              </a:rPr>
              <a:t> </a:t>
            </a:r>
            <a:r>
              <a:rPr lang="he-IL" sz="2800" dirty="0" smtClean="0">
                <a:solidFill>
                  <a:schemeClr val="accent1"/>
                </a:solidFill>
                <a:latin typeface="David" panose="020E0502060401010101" pitchFamily="34" charset="-79"/>
                <a:cs typeface="David" panose="020E0502060401010101" pitchFamily="34" charset="-79"/>
              </a:rPr>
              <a:t>שינוי המסלולים הפעילים</a:t>
            </a:r>
            <a:endParaRPr lang="he-IL" dirty="0">
              <a:latin typeface="David" panose="020E0502060401010101" pitchFamily="34" charset="-79"/>
              <a:cs typeface="David" panose="020E0502060401010101" pitchFamily="34" charset="-79"/>
            </a:endParaRPr>
          </a:p>
          <a:p>
            <a:pPr marL="0" indent="0" algn="ctr">
              <a:buNone/>
            </a:pPr>
            <a:r>
              <a:rPr lang="he-IL" sz="1800" dirty="0" smtClean="0">
                <a:latin typeface="David" panose="020E0502060401010101" pitchFamily="34" charset="-79"/>
                <a:cs typeface="David" panose="020E0502060401010101" pitchFamily="34" charset="-79"/>
              </a:rPr>
              <a:t>הודעת בקרה נשלחת לכל  הצמתים ברשת ובה מצוין אילו מסלולים יהיו פעילים בחריץ הזמן הבא.</a:t>
            </a:r>
            <a:endParaRPr lang="he-IL" sz="1800" dirty="0">
              <a:latin typeface="David" panose="020E0502060401010101" pitchFamily="34" charset="-79"/>
              <a:cs typeface="David" panose="020E0502060401010101" pitchFamily="34" charset="-79"/>
            </a:endParaRPr>
          </a:p>
        </p:txBody>
      </p:sp>
      <p:pic>
        <p:nvPicPr>
          <p:cNvPr id="58" name="Picture 57"/>
          <p:cNvPicPr>
            <a:picLocks noChangeAspect="1"/>
          </p:cNvPicPr>
          <p:nvPr/>
        </p:nvPicPr>
        <p:blipFill>
          <a:blip r:embed="rId5"/>
          <a:stretch>
            <a:fillRect/>
          </a:stretch>
        </p:blipFill>
        <p:spPr>
          <a:xfrm>
            <a:off x="1951178" y="4138558"/>
            <a:ext cx="2224123" cy="1808367"/>
          </a:xfrm>
          <a:prstGeom prst="rect">
            <a:avLst/>
          </a:prstGeom>
        </p:spPr>
      </p:pic>
      <p:sp>
        <p:nvSpPr>
          <p:cNvPr id="74" name="Oval 73"/>
          <p:cNvSpPr/>
          <p:nvPr/>
        </p:nvSpPr>
        <p:spPr>
          <a:xfrm>
            <a:off x="6838147" y="4722018"/>
            <a:ext cx="684044" cy="641445"/>
          </a:xfrm>
          <a:prstGeom prst="ellipse">
            <a:avLst/>
          </a:prstGeom>
          <a:noFill/>
          <a:ln w="38100">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75" name="TextBox 74"/>
          <p:cNvSpPr txBox="1"/>
          <p:nvPr/>
        </p:nvSpPr>
        <p:spPr>
          <a:xfrm>
            <a:off x="6641537" y="5720390"/>
            <a:ext cx="1258324" cy="369332"/>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ניתוב: [1,1]</a:t>
            </a:r>
            <a:endParaRPr lang="he-IL" dirty="0">
              <a:latin typeface="David" panose="020E0502060401010101" pitchFamily="34" charset="-79"/>
              <a:cs typeface="David" panose="020E0502060401010101" pitchFamily="34" charset="-79"/>
            </a:endParaRPr>
          </a:p>
        </p:txBody>
      </p:sp>
      <p:sp>
        <p:nvSpPr>
          <p:cNvPr id="76" name="TextBox 75"/>
          <p:cNvSpPr txBox="1"/>
          <p:nvPr/>
        </p:nvSpPr>
        <p:spPr>
          <a:xfrm>
            <a:off x="6643809" y="5709014"/>
            <a:ext cx="1258324" cy="369332"/>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ניתוב: [1,2]</a:t>
            </a:r>
            <a:endParaRPr lang="he-IL" dirty="0">
              <a:latin typeface="David" panose="020E0502060401010101" pitchFamily="34" charset="-79"/>
              <a:cs typeface="David" panose="020E0502060401010101" pitchFamily="34" charset="-79"/>
            </a:endParaRPr>
          </a:p>
        </p:txBody>
      </p:sp>
      <p:sp>
        <p:nvSpPr>
          <p:cNvPr id="77" name="TextBox 76"/>
          <p:cNvSpPr txBox="1"/>
          <p:nvPr/>
        </p:nvSpPr>
        <p:spPr>
          <a:xfrm>
            <a:off x="810008" y="4496408"/>
            <a:ext cx="976879" cy="369332"/>
          </a:xfrm>
          <a:prstGeom prst="rect">
            <a:avLst/>
          </a:prstGeom>
          <a:noFill/>
        </p:spPr>
        <p:txBody>
          <a:bodyPr wrap="square" rtlCol="1">
            <a:spAutoFit/>
          </a:bodyPr>
          <a:lstStyle/>
          <a:p>
            <a:r>
              <a:rPr lang="en-US" dirty="0" smtClean="0">
                <a:latin typeface="David" panose="020E0502060401010101" pitchFamily="34" charset="-79"/>
                <a:cs typeface="David" panose="020E0502060401010101" pitchFamily="34" charset="-79"/>
              </a:rPr>
              <a:t>g1=10</a:t>
            </a:r>
            <a:endParaRPr lang="he-IL" dirty="0">
              <a:latin typeface="David" panose="020E0502060401010101" pitchFamily="34" charset="-79"/>
              <a:cs typeface="David" panose="020E0502060401010101" pitchFamily="34" charset="-79"/>
            </a:endParaRPr>
          </a:p>
        </p:txBody>
      </p:sp>
      <p:sp>
        <p:nvSpPr>
          <p:cNvPr id="78" name="TextBox 77"/>
          <p:cNvSpPr txBox="1"/>
          <p:nvPr/>
        </p:nvSpPr>
        <p:spPr>
          <a:xfrm>
            <a:off x="810007" y="5178797"/>
            <a:ext cx="976879" cy="369332"/>
          </a:xfrm>
          <a:prstGeom prst="rect">
            <a:avLst/>
          </a:prstGeom>
          <a:noFill/>
        </p:spPr>
        <p:txBody>
          <a:bodyPr wrap="square" rtlCol="1">
            <a:spAutoFit/>
          </a:bodyPr>
          <a:lstStyle/>
          <a:p>
            <a:r>
              <a:rPr lang="en-US" dirty="0" smtClean="0">
                <a:latin typeface="David" panose="020E0502060401010101" pitchFamily="34" charset="-79"/>
                <a:cs typeface="David" panose="020E0502060401010101" pitchFamily="34" charset="-79"/>
              </a:rPr>
              <a:t>g2=10</a:t>
            </a:r>
            <a:endParaRPr lang="he-IL" dirty="0">
              <a:latin typeface="David" panose="020E0502060401010101" pitchFamily="34" charset="-79"/>
              <a:cs typeface="David" panose="020E0502060401010101" pitchFamily="34" charset="-79"/>
            </a:endParaRPr>
          </a:p>
        </p:txBody>
      </p:sp>
      <p:sp>
        <p:nvSpPr>
          <p:cNvPr id="79" name="TextBox 78"/>
          <p:cNvSpPr txBox="1"/>
          <p:nvPr/>
        </p:nvSpPr>
        <p:spPr>
          <a:xfrm>
            <a:off x="812283" y="4498680"/>
            <a:ext cx="976879" cy="369332"/>
          </a:xfrm>
          <a:prstGeom prst="rect">
            <a:avLst/>
          </a:prstGeom>
          <a:noFill/>
        </p:spPr>
        <p:txBody>
          <a:bodyPr wrap="square" rtlCol="1">
            <a:spAutoFit/>
          </a:bodyPr>
          <a:lstStyle/>
          <a:p>
            <a:r>
              <a:rPr lang="en-US" dirty="0" smtClean="0">
                <a:latin typeface="David" panose="020E0502060401010101" pitchFamily="34" charset="-79"/>
                <a:cs typeface="David" panose="020E0502060401010101" pitchFamily="34" charset="-79"/>
              </a:rPr>
              <a:t>g1=11</a:t>
            </a:r>
            <a:endParaRPr lang="he-IL" dirty="0">
              <a:latin typeface="David" panose="020E0502060401010101" pitchFamily="34" charset="-79"/>
              <a:cs typeface="David" panose="020E0502060401010101" pitchFamily="34" charset="-79"/>
            </a:endParaRPr>
          </a:p>
        </p:txBody>
      </p:sp>
      <p:sp>
        <p:nvSpPr>
          <p:cNvPr id="80" name="TextBox 79"/>
          <p:cNvSpPr txBox="1"/>
          <p:nvPr/>
        </p:nvSpPr>
        <p:spPr>
          <a:xfrm>
            <a:off x="703095" y="5181071"/>
            <a:ext cx="976879" cy="369332"/>
          </a:xfrm>
          <a:prstGeom prst="rect">
            <a:avLst/>
          </a:prstGeom>
          <a:noFill/>
        </p:spPr>
        <p:txBody>
          <a:bodyPr wrap="square" rtlCol="1">
            <a:spAutoFit/>
          </a:bodyPr>
          <a:lstStyle/>
          <a:p>
            <a:r>
              <a:rPr lang="en-US" dirty="0" smtClean="0">
                <a:latin typeface="David" panose="020E0502060401010101" pitchFamily="34" charset="-79"/>
                <a:cs typeface="David" panose="020E0502060401010101" pitchFamily="34" charset="-79"/>
              </a:rPr>
              <a:t>g2=9</a:t>
            </a:r>
            <a:endParaRPr lang="he-IL" dirty="0">
              <a:latin typeface="David" panose="020E0502060401010101" pitchFamily="34" charset="-79"/>
              <a:cs typeface="David" panose="020E0502060401010101" pitchFamily="34" charset="-79"/>
            </a:endParaRPr>
          </a:p>
        </p:txBody>
      </p:sp>
      <p:sp>
        <p:nvSpPr>
          <p:cNvPr id="81" name="Oval 80"/>
          <p:cNvSpPr/>
          <p:nvPr/>
        </p:nvSpPr>
        <p:spPr>
          <a:xfrm>
            <a:off x="3573553" y="4722018"/>
            <a:ext cx="684044" cy="641445"/>
          </a:xfrm>
          <a:prstGeom prst="ellipse">
            <a:avLst/>
          </a:prstGeom>
          <a:noFill/>
          <a:ln w="38100">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4433503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par>
                              <p:cTn id="19" fill="hold">
                                <p:stCondLst>
                                  <p:cond delay="0"/>
                                </p:stCondLst>
                                <p:childTnLst>
                                  <p:par>
                                    <p:cTn id="20" presetID="6" presetClass="emph" presetSubtype="0" fill="hold" grpId="0" nodeType="afterEffect" p14:presetBounceEnd="66000">
                                      <p:stCondLst>
                                        <p:cond delay="0"/>
                                      </p:stCondLst>
                                      <p:childTnLst>
                                        <p:animScale p14:bounceEnd="66000">
                                          <p:cBhvr>
                                            <p:cTn id="21" dur="1000" fill="hold"/>
                                            <p:tgtEl>
                                              <p:spTgt spid="74"/>
                                            </p:tgtEl>
                                          </p:cBhvr>
                                          <p:by x="300000" y="300000"/>
                                        </p:animScale>
                                      </p:childTnLst>
                                    </p:cTn>
                                  </p:par>
                                  <p:par>
                                    <p:cTn id="22" presetID="10" presetClass="exit" presetSubtype="0" fill="hold" grpId="1" nodeType="withEffect">
                                      <p:stCondLst>
                                        <p:cond delay="0"/>
                                      </p:stCondLst>
                                      <p:childTnLst>
                                        <p:animEffect transition="out" filter="fade">
                                          <p:cBhvr>
                                            <p:cTn id="23" dur="500"/>
                                            <p:tgtEl>
                                              <p:spTgt spid="74"/>
                                            </p:tgtEl>
                                          </p:cBhvr>
                                        </p:animEffect>
                                        <p:set>
                                          <p:cBhvr>
                                            <p:cTn id="24" dur="1" fill="hold">
                                              <p:stCondLst>
                                                <p:cond delay="499"/>
                                              </p:stCondLst>
                                            </p:cTn>
                                            <p:tgtEl>
                                              <p:spTgt spid="74"/>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72"/>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7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2" nodeType="clickEffect">
                                      <p:stCondLst>
                                        <p:cond delay="0"/>
                                      </p:stCondLst>
                                      <p:childTnLst>
                                        <p:set>
                                          <p:cBhvr>
                                            <p:cTn id="45" dur="1" fill="hold">
                                              <p:stCondLst>
                                                <p:cond delay="0"/>
                                              </p:stCondLst>
                                            </p:cTn>
                                            <p:tgtEl>
                                              <p:spTgt spid="81"/>
                                            </p:tgtEl>
                                            <p:attrNameLst>
                                              <p:attrName>style.visibility</p:attrName>
                                            </p:attrNameLst>
                                          </p:cBhvr>
                                          <p:to>
                                            <p:strVal val="visible"/>
                                          </p:to>
                                        </p:set>
                                      </p:childTnLst>
                                    </p:cTn>
                                  </p:par>
                                </p:childTnLst>
                              </p:cTn>
                            </p:par>
                            <p:par>
                              <p:cTn id="46" fill="hold">
                                <p:stCondLst>
                                  <p:cond delay="0"/>
                                </p:stCondLst>
                                <p:childTnLst>
                                  <p:par>
                                    <p:cTn id="47" presetID="6" presetClass="emph" presetSubtype="0" fill="hold" grpId="0" nodeType="afterEffect" p14:presetBounceEnd="66000">
                                      <p:stCondLst>
                                        <p:cond delay="0"/>
                                      </p:stCondLst>
                                      <p:childTnLst>
                                        <p:animScale p14:bounceEnd="66000">
                                          <p:cBhvr>
                                            <p:cTn id="48" dur="1000" fill="hold"/>
                                            <p:tgtEl>
                                              <p:spTgt spid="81"/>
                                            </p:tgtEl>
                                          </p:cBhvr>
                                          <p:by x="300000" y="300000"/>
                                        </p:animScale>
                                      </p:childTnLst>
                                    </p:cTn>
                                  </p:par>
                                  <p:par>
                                    <p:cTn id="49" presetID="10" presetClass="exit" presetSubtype="0" fill="hold" grpId="1" nodeType="withEffect">
                                      <p:stCondLst>
                                        <p:cond delay="0"/>
                                      </p:stCondLst>
                                      <p:childTnLst>
                                        <p:animEffect transition="out" filter="fade">
                                          <p:cBhvr>
                                            <p:cTn id="50" dur="500"/>
                                            <p:tgtEl>
                                              <p:spTgt spid="81"/>
                                            </p:tgtEl>
                                          </p:cBhvr>
                                        </p:animEffect>
                                        <p:set>
                                          <p:cBhvr>
                                            <p:cTn id="51" dur="1" fill="hold">
                                              <p:stCondLst>
                                                <p:cond delay="499"/>
                                              </p:stCondLst>
                                            </p:cTn>
                                            <p:tgtEl>
                                              <p:spTgt spid="81"/>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7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p:bldP spid="75" grpId="1"/>
          <p:bldP spid="76" grpId="0"/>
          <p:bldP spid="77" grpId="0"/>
          <p:bldP spid="77" grpId="1"/>
          <p:bldP spid="78" grpId="0"/>
          <p:bldP spid="78" grpId="1"/>
          <p:bldP spid="79" grpId="0"/>
          <p:bldP spid="80" grpId="0"/>
          <p:bldP spid="81" grpId="0" animBg="1"/>
          <p:bldP spid="81" grpId="1" animBg="1"/>
          <p:bldP spid="81"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par>
                              <p:cTn id="19" fill="hold">
                                <p:stCondLst>
                                  <p:cond delay="0"/>
                                </p:stCondLst>
                                <p:childTnLst>
                                  <p:par>
                                    <p:cTn id="20" presetID="6" presetClass="emph" presetSubtype="0" fill="hold" grpId="0" nodeType="afterEffect">
                                      <p:stCondLst>
                                        <p:cond delay="0"/>
                                      </p:stCondLst>
                                      <p:childTnLst>
                                        <p:animScale>
                                          <p:cBhvr>
                                            <p:cTn id="21" dur="1000" fill="hold"/>
                                            <p:tgtEl>
                                              <p:spTgt spid="74"/>
                                            </p:tgtEl>
                                          </p:cBhvr>
                                          <p:by x="300000" y="300000"/>
                                        </p:animScale>
                                      </p:childTnLst>
                                    </p:cTn>
                                  </p:par>
                                  <p:par>
                                    <p:cTn id="22" presetID="10" presetClass="exit" presetSubtype="0" fill="hold" grpId="1" nodeType="withEffect">
                                      <p:stCondLst>
                                        <p:cond delay="0"/>
                                      </p:stCondLst>
                                      <p:childTnLst>
                                        <p:animEffect transition="out" filter="fade">
                                          <p:cBhvr>
                                            <p:cTn id="23" dur="500"/>
                                            <p:tgtEl>
                                              <p:spTgt spid="74"/>
                                            </p:tgtEl>
                                          </p:cBhvr>
                                        </p:animEffect>
                                        <p:set>
                                          <p:cBhvr>
                                            <p:cTn id="24" dur="1" fill="hold">
                                              <p:stCondLst>
                                                <p:cond delay="499"/>
                                              </p:stCondLst>
                                            </p:cTn>
                                            <p:tgtEl>
                                              <p:spTgt spid="74"/>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72"/>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7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2" nodeType="clickEffect">
                                      <p:stCondLst>
                                        <p:cond delay="0"/>
                                      </p:stCondLst>
                                      <p:childTnLst>
                                        <p:set>
                                          <p:cBhvr>
                                            <p:cTn id="45" dur="1" fill="hold">
                                              <p:stCondLst>
                                                <p:cond delay="0"/>
                                              </p:stCondLst>
                                            </p:cTn>
                                            <p:tgtEl>
                                              <p:spTgt spid="81"/>
                                            </p:tgtEl>
                                            <p:attrNameLst>
                                              <p:attrName>style.visibility</p:attrName>
                                            </p:attrNameLst>
                                          </p:cBhvr>
                                          <p:to>
                                            <p:strVal val="visible"/>
                                          </p:to>
                                        </p:set>
                                      </p:childTnLst>
                                    </p:cTn>
                                  </p:par>
                                </p:childTnLst>
                              </p:cTn>
                            </p:par>
                            <p:par>
                              <p:cTn id="46" fill="hold">
                                <p:stCondLst>
                                  <p:cond delay="0"/>
                                </p:stCondLst>
                                <p:childTnLst>
                                  <p:par>
                                    <p:cTn id="47" presetID="6" presetClass="emph" presetSubtype="0" fill="hold" grpId="0" nodeType="afterEffect">
                                      <p:stCondLst>
                                        <p:cond delay="0"/>
                                      </p:stCondLst>
                                      <p:childTnLst>
                                        <p:animScale>
                                          <p:cBhvr>
                                            <p:cTn id="48" dur="1000" fill="hold"/>
                                            <p:tgtEl>
                                              <p:spTgt spid="81"/>
                                            </p:tgtEl>
                                          </p:cBhvr>
                                          <p:by x="300000" y="300000"/>
                                        </p:animScale>
                                      </p:childTnLst>
                                    </p:cTn>
                                  </p:par>
                                  <p:par>
                                    <p:cTn id="49" presetID="10" presetClass="exit" presetSubtype="0" fill="hold" grpId="1" nodeType="withEffect">
                                      <p:stCondLst>
                                        <p:cond delay="0"/>
                                      </p:stCondLst>
                                      <p:childTnLst>
                                        <p:animEffect transition="out" filter="fade">
                                          <p:cBhvr>
                                            <p:cTn id="50" dur="500"/>
                                            <p:tgtEl>
                                              <p:spTgt spid="81"/>
                                            </p:tgtEl>
                                          </p:cBhvr>
                                        </p:animEffect>
                                        <p:set>
                                          <p:cBhvr>
                                            <p:cTn id="51" dur="1" fill="hold">
                                              <p:stCondLst>
                                                <p:cond delay="499"/>
                                              </p:stCondLst>
                                            </p:cTn>
                                            <p:tgtEl>
                                              <p:spTgt spid="81"/>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7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p:bldP spid="75" grpId="1"/>
          <p:bldP spid="76" grpId="0"/>
          <p:bldP spid="77" grpId="0"/>
          <p:bldP spid="77" grpId="1"/>
          <p:bldP spid="78" grpId="0"/>
          <p:bldP spid="78" grpId="1"/>
          <p:bldP spid="79" grpId="0"/>
          <p:bldP spid="80" grpId="0"/>
          <p:bldP spid="81" grpId="0" animBg="1"/>
          <p:bldP spid="81" grpId="1" animBg="1"/>
          <p:bldP spid="81" grpId="2"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מטרת הפרויקט</a:t>
            </a:r>
            <a:endParaRPr lang="he-IL" dirty="0"/>
          </a:p>
        </p:txBody>
      </p:sp>
      <p:sp>
        <p:nvSpPr>
          <p:cNvPr id="3" name="Content Placeholder 2"/>
          <p:cNvSpPr>
            <a:spLocks noGrp="1"/>
          </p:cNvSpPr>
          <p:nvPr>
            <p:ph idx="1"/>
          </p:nvPr>
        </p:nvSpPr>
        <p:spPr/>
        <p:txBody>
          <a:bodyPr>
            <a:normAutofit/>
          </a:bodyPr>
          <a:lstStyle/>
          <a:p>
            <a:pPr>
              <a:spcBef>
                <a:spcPts val="800"/>
              </a:spcBef>
            </a:pPr>
            <a:r>
              <a:rPr lang="he-IL" sz="2300" dirty="0">
                <a:latin typeface="David" panose="020E0502060401010101" pitchFamily="34" charset="-79"/>
                <a:cs typeface="David" panose="020E0502060401010101" pitchFamily="34" charset="-79"/>
              </a:rPr>
              <a:t>מטרתנו היא למצוא את האסטרטגיה הטובה ביותר, עבורה תפוקת הרשת </a:t>
            </a:r>
            <a:r>
              <a:rPr lang="he-IL" sz="2300" dirty="0" smtClean="0">
                <a:latin typeface="David" panose="020E0502060401010101" pitchFamily="34" charset="-79"/>
                <a:cs typeface="David" panose="020E0502060401010101" pitchFamily="34" charset="-79"/>
              </a:rPr>
              <a:t>גדולה </a:t>
            </a:r>
            <a:r>
              <a:rPr lang="he-IL" sz="2300" dirty="0">
                <a:latin typeface="David" panose="020E0502060401010101" pitchFamily="34" charset="-79"/>
                <a:cs typeface="David" panose="020E0502060401010101" pitchFamily="34" charset="-79"/>
              </a:rPr>
              <a:t>ככל הניתן, עם איבוד חבילות (</a:t>
            </a:r>
            <a:r>
              <a:rPr lang="en-US" sz="2300" dirty="0">
                <a:latin typeface="David" panose="020E0502060401010101" pitchFamily="34" charset="-79"/>
                <a:cs typeface="David" panose="020E0502060401010101" pitchFamily="34" charset="-79"/>
              </a:rPr>
              <a:t>lost</a:t>
            </a:r>
            <a:r>
              <a:rPr lang="he-IL" sz="2300" dirty="0">
                <a:latin typeface="David" panose="020E0502060401010101" pitchFamily="34" charset="-79"/>
                <a:cs typeface="David" panose="020E0502060401010101" pitchFamily="34" charset="-79"/>
              </a:rPr>
              <a:t>) קטן ככל </a:t>
            </a:r>
            <a:r>
              <a:rPr lang="he-IL" sz="2300" dirty="0" smtClean="0">
                <a:latin typeface="David" panose="020E0502060401010101" pitchFamily="34" charset="-79"/>
                <a:cs typeface="David" panose="020E0502060401010101" pitchFamily="34" charset="-79"/>
              </a:rPr>
              <a:t>האפשר.</a:t>
            </a:r>
            <a:endParaRPr lang="en-US" sz="2300" dirty="0">
              <a:latin typeface="David" panose="020E0502060401010101" pitchFamily="34" charset="-79"/>
              <a:cs typeface="David" panose="020E0502060401010101" pitchFamily="34" charset="-79"/>
            </a:endParaRPr>
          </a:p>
          <a:p>
            <a:pPr>
              <a:spcBef>
                <a:spcPts val="800"/>
              </a:spcBef>
            </a:pPr>
            <a:r>
              <a:rPr lang="he-IL" sz="2300" dirty="0" smtClean="0">
                <a:latin typeface="David" panose="020E0502060401010101" pitchFamily="34" charset="-79"/>
                <a:cs typeface="David" panose="020E0502060401010101" pitchFamily="34" charset="-79"/>
              </a:rPr>
              <a:t>נרצה </a:t>
            </a:r>
            <a:r>
              <a:rPr lang="he-IL" sz="2300" dirty="0">
                <a:latin typeface="David" panose="020E0502060401010101" pitchFamily="34" charset="-79"/>
                <a:cs typeface="David" panose="020E0502060401010101" pitchFamily="34" charset="-79"/>
              </a:rPr>
              <a:t>לבנות סימולציה שעבור כל אסטרטגיה שנבחן, תדמה את מה שקורה במערכת בעת פעולתה. </a:t>
            </a:r>
            <a:endParaRPr lang="en-US" sz="2300" dirty="0" smtClean="0">
              <a:latin typeface="David" panose="020E0502060401010101" pitchFamily="34" charset="-79"/>
              <a:cs typeface="David" panose="020E0502060401010101" pitchFamily="34" charset="-79"/>
            </a:endParaRPr>
          </a:p>
          <a:p>
            <a:pPr>
              <a:spcBef>
                <a:spcPts val="800"/>
              </a:spcBef>
            </a:pPr>
            <a:r>
              <a:rPr lang="he-IL" sz="2300" dirty="0" smtClean="0">
                <a:latin typeface="David" panose="020E0502060401010101" pitchFamily="34" charset="-79"/>
                <a:cs typeface="David" panose="020E0502060401010101" pitchFamily="34" charset="-79"/>
              </a:rPr>
              <a:t>בעזרת </a:t>
            </a:r>
            <a:r>
              <a:rPr lang="he-IL" sz="2300" dirty="0">
                <a:latin typeface="David" panose="020E0502060401010101" pitchFamily="34" charset="-79"/>
                <a:cs typeface="David" panose="020E0502060401010101" pitchFamily="34" charset="-79"/>
              </a:rPr>
              <a:t>הסימולציה נוכל להסתכל על התנהגותה של המערכת לפי האסטרטגיה, </a:t>
            </a:r>
            <a:r>
              <a:rPr lang="he-IL" sz="2300" dirty="0" smtClean="0">
                <a:latin typeface="David" panose="020E0502060401010101" pitchFamily="34" charset="-79"/>
                <a:cs typeface="David" panose="020E0502060401010101" pitchFamily="34" charset="-79"/>
              </a:rPr>
              <a:t>ובעזרת התוצאות להשוות בין אסטרטגיות.</a:t>
            </a:r>
            <a:endParaRPr lang="en-US" dirty="0">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16624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עקרונות הפתרון</a:t>
            </a:r>
            <a:endParaRPr lang="he-IL" dirty="0"/>
          </a:p>
        </p:txBody>
      </p:sp>
      <p:sp>
        <p:nvSpPr>
          <p:cNvPr id="3" name="Content Placeholder 2"/>
          <p:cNvSpPr>
            <a:spLocks noGrp="1"/>
          </p:cNvSpPr>
          <p:nvPr>
            <p:ph idx="1"/>
          </p:nvPr>
        </p:nvSpPr>
        <p:spPr>
          <a:xfrm>
            <a:off x="1095024" y="2020069"/>
            <a:ext cx="6965245" cy="4162366"/>
          </a:xfrm>
        </p:spPr>
        <p:txBody>
          <a:bodyPr>
            <a:normAutofit fontScale="85000" lnSpcReduction="20000"/>
          </a:bodyPr>
          <a:lstStyle/>
          <a:p>
            <a:r>
              <a:rPr lang="he-IL" dirty="0" smtClean="0">
                <a:latin typeface="David" panose="020E0502060401010101" pitchFamily="34" charset="-79"/>
                <a:cs typeface="David" panose="020E0502060401010101" pitchFamily="34" charset="-79"/>
              </a:rPr>
              <a:t>לוגיקה ראשונה עבור הפתרון-</a:t>
            </a:r>
          </a:p>
          <a:p>
            <a:pPr marL="0" indent="0">
              <a:buNone/>
            </a:pPr>
            <a:r>
              <a:rPr lang="he-IL" dirty="0" smtClean="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HDR-Hysteresis Driven Routing</a:t>
            </a:r>
            <a:endParaRPr lang="he-IL" dirty="0" smtClean="0">
              <a:latin typeface="David" panose="020E0502060401010101" pitchFamily="34" charset="-79"/>
              <a:cs typeface="David" panose="020E0502060401010101" pitchFamily="34" charset="-79"/>
            </a:endParaRPr>
          </a:p>
          <a:p>
            <a:pPr marL="0" indent="0">
              <a:spcBef>
                <a:spcPts val="600"/>
              </a:spcBef>
              <a:buNone/>
            </a:pPr>
            <a:r>
              <a:rPr lang="he-IL" sz="2300" dirty="0" smtClean="0">
                <a:latin typeface="David" panose="020E0502060401010101" pitchFamily="34" charset="-79"/>
                <a:cs typeface="David" panose="020E0502060401010101" pitchFamily="34" charset="-79"/>
              </a:rPr>
              <a:t>זוהי הלוגיקה שהוצעה במאמר של פרופסור סגל שלמדנו. </a:t>
            </a:r>
            <a:endParaRPr lang="he-IL" sz="2300" dirty="0">
              <a:latin typeface="David" panose="020E0502060401010101" pitchFamily="34" charset="-79"/>
              <a:cs typeface="David" panose="020E0502060401010101" pitchFamily="34" charset="-79"/>
            </a:endParaRPr>
          </a:p>
          <a:p>
            <a:pPr>
              <a:spcBef>
                <a:spcPts val="600"/>
              </a:spcBef>
              <a:buFont typeface="Arial" panose="020B0604020202020204" pitchFamily="34" charset="0"/>
              <a:buChar char="•"/>
            </a:pPr>
            <a:r>
              <a:rPr lang="he-IL" sz="2300" dirty="0" smtClean="0">
                <a:latin typeface="David" panose="020E0502060401010101" pitchFamily="34" charset="-79"/>
                <a:cs typeface="David" panose="020E0502060401010101" pitchFamily="34" charset="-79"/>
              </a:rPr>
              <a:t>לוגיקה זו מתאימה למקרה בו לכל מקור יש בדיוק שני מסלולי ניתוב.</a:t>
            </a:r>
          </a:p>
          <a:p>
            <a:pPr>
              <a:spcBef>
                <a:spcPts val="600"/>
              </a:spcBef>
              <a:buFont typeface="Arial" panose="020B0604020202020204" pitchFamily="34" charset="0"/>
              <a:buChar char="•"/>
            </a:pPr>
            <a:r>
              <a:rPr lang="he-IL" sz="2300" dirty="0" smtClean="0">
                <a:latin typeface="David" panose="020E0502060401010101" pitchFamily="34" charset="-79"/>
                <a:cs typeface="David" panose="020E0502060401010101" pitchFamily="34" charset="-79"/>
              </a:rPr>
              <a:t>נעדיף לנתב דרך המסלול שיש בו יותר אנרגיה זמינה.</a:t>
            </a:r>
          </a:p>
          <a:p>
            <a:pPr>
              <a:spcBef>
                <a:spcPts val="600"/>
              </a:spcBef>
              <a:buFont typeface="Arial" panose="020B0604020202020204" pitchFamily="34" charset="0"/>
              <a:buChar char="•"/>
            </a:pPr>
            <a:r>
              <a:rPr lang="he-IL" sz="2300" dirty="0" smtClean="0">
                <a:latin typeface="David" panose="020E0502060401010101" pitchFamily="34" charset="-79"/>
                <a:cs typeface="David" panose="020E0502060401010101" pitchFamily="34" charset="-79"/>
              </a:rPr>
              <a:t>החלפות תכופות בין הניתובים גורמות לבזבוז אנרגיה על הודעות בקרה, ולכן נחליף מסלול רק אם הפרש אנרגיות המסלולים גבוה מסף מסוים.</a:t>
            </a:r>
          </a:p>
          <a:p>
            <a:pPr>
              <a:spcBef>
                <a:spcPts val="600"/>
              </a:spcBef>
              <a:buFont typeface="Arial" panose="020B0604020202020204" pitchFamily="34" charset="0"/>
              <a:buChar char="•"/>
            </a:pPr>
            <a:r>
              <a:rPr lang="he-IL" sz="2300" dirty="0" smtClean="0">
                <a:latin typeface="David" panose="020E0502060401010101" pitchFamily="34" charset="-79"/>
                <a:cs typeface="David" panose="020E0502060401010101" pitchFamily="34" charset="-79"/>
              </a:rPr>
              <a:t>מעבר מסלולים במקור כלשהו נקרא </a:t>
            </a:r>
            <a:r>
              <a:rPr lang="en-US" sz="2300" dirty="0" smtClean="0">
                <a:latin typeface="David" panose="020E0502060401010101" pitchFamily="34" charset="-79"/>
                <a:cs typeface="David" panose="020E0502060401010101" pitchFamily="34" charset="-79"/>
              </a:rPr>
              <a:t>switch</a:t>
            </a:r>
            <a:r>
              <a:rPr lang="he-IL" sz="2300" dirty="0" smtClean="0">
                <a:latin typeface="David" panose="020E0502060401010101" pitchFamily="34" charset="-79"/>
                <a:cs typeface="David" panose="020E0502060401010101" pitchFamily="34" charset="-79"/>
              </a:rPr>
              <a:t>.</a:t>
            </a:r>
            <a:endParaRPr lang="he-IL" sz="2300" dirty="0">
              <a:latin typeface="David" panose="020E0502060401010101" pitchFamily="34" charset="-79"/>
              <a:cs typeface="David" panose="020E0502060401010101" pitchFamily="34" charset="-79"/>
            </a:endParaRPr>
          </a:p>
          <a:p>
            <a:pPr>
              <a:spcBef>
                <a:spcPts val="600"/>
              </a:spcBef>
              <a:buFont typeface="Arial" panose="020B0604020202020204" pitchFamily="34" charset="0"/>
              <a:buChar char="•"/>
            </a:pPr>
            <a:r>
              <a:rPr lang="he-IL" sz="2300" dirty="0" smtClean="0">
                <a:latin typeface="David" panose="020E0502060401010101" pitchFamily="34" charset="-79"/>
                <a:cs typeface="David" panose="020E0502060401010101" pitchFamily="34" charset="-79"/>
              </a:rPr>
              <a:t>בלוגיקה זו קצבי השידור צריכים להיקבע לפני התחלת הסימולציה, ונשארים קבועים לאורך כל הסימולציה.</a:t>
            </a:r>
          </a:p>
          <a:p>
            <a:pPr marL="0" indent="0">
              <a:buNone/>
            </a:pPr>
            <a:endParaRPr lang="he-IL" sz="2200" dirty="0" smtClean="0">
              <a:latin typeface="David" panose="020E0502060401010101" pitchFamily="34" charset="-79"/>
              <a:cs typeface="David" panose="020E0502060401010101" pitchFamily="34" charset="-79"/>
            </a:endParaRPr>
          </a:p>
          <a:p>
            <a:r>
              <a:rPr lang="he-IL" sz="2300" dirty="0" smtClean="0">
                <a:latin typeface="David" panose="020E0502060401010101" pitchFamily="34" charset="-79"/>
                <a:cs typeface="David" panose="020E0502060401010101" pitchFamily="34" charset="-79"/>
              </a:rPr>
              <a:t>ראינו שלוגיקה זו אכן מנהלת בצורה טובה את המעבר בין המסלולים, אך היא לבדה לא מספיקה לניהול הרשת.</a:t>
            </a:r>
          </a:p>
        </p:txBody>
      </p:sp>
    </p:spTree>
    <p:extLst>
      <p:ext uri="{BB962C8B-B14F-4D97-AF65-F5344CB8AC3E}">
        <p14:creationId xmlns:p14="http://schemas.microsoft.com/office/powerpoint/2010/main" val="166221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עקרונות הפתרון</a:t>
            </a:r>
            <a:endParaRPr lang="he-IL" dirty="0"/>
          </a:p>
        </p:txBody>
      </p:sp>
      <p:sp>
        <p:nvSpPr>
          <p:cNvPr id="3" name="Content Placeholder 2"/>
          <p:cNvSpPr>
            <a:spLocks noGrp="1"/>
          </p:cNvSpPr>
          <p:nvPr>
            <p:ph idx="1"/>
          </p:nvPr>
        </p:nvSpPr>
        <p:spPr>
          <a:xfrm>
            <a:off x="1095024" y="2021840"/>
            <a:ext cx="6965245" cy="4058389"/>
          </a:xfrm>
        </p:spPr>
        <p:txBody>
          <a:bodyPr>
            <a:normAutofit fontScale="70000" lnSpcReduction="20000"/>
          </a:bodyPr>
          <a:lstStyle/>
          <a:p>
            <a:r>
              <a:rPr lang="he-IL" sz="3100" dirty="0" smtClean="0">
                <a:latin typeface="David" panose="020E0502060401010101" pitchFamily="34" charset="-79"/>
                <a:cs typeface="David" panose="020E0502060401010101" pitchFamily="34" charset="-79"/>
              </a:rPr>
              <a:t>לוגיקה שנייה – </a:t>
            </a:r>
            <a:r>
              <a:rPr lang="en-US" sz="3100" dirty="0" smtClean="0">
                <a:latin typeface="David" panose="020E0502060401010101" pitchFamily="34" charset="-79"/>
                <a:cs typeface="David" panose="020E0502060401010101" pitchFamily="34" charset="-79"/>
              </a:rPr>
              <a:t/>
            </a:r>
            <a:br>
              <a:rPr lang="en-US" sz="3100" dirty="0" smtClean="0">
                <a:latin typeface="David" panose="020E0502060401010101" pitchFamily="34" charset="-79"/>
                <a:cs typeface="David" panose="020E0502060401010101" pitchFamily="34" charset="-79"/>
              </a:rPr>
            </a:br>
            <a:r>
              <a:rPr lang="en-US" sz="3100" dirty="0" smtClean="0">
                <a:latin typeface="David" panose="020E0502060401010101" pitchFamily="34" charset="-79"/>
                <a:cs typeface="David" panose="020E0502060401010101" pitchFamily="34" charset="-79"/>
              </a:rPr>
              <a:t>		Feedback with Danger Zones</a:t>
            </a:r>
            <a:endParaRPr lang="he-IL" sz="3100" dirty="0" smtClean="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זוהי הלוגיקה עבור שינוי קצבי השליחה של המקורות.</a:t>
            </a:r>
            <a:r>
              <a:rPr lang="en-US" dirty="0" smtClean="0">
                <a:latin typeface="David" panose="020E0502060401010101" pitchFamily="34" charset="-79"/>
                <a:cs typeface="David" panose="020E0502060401010101" pitchFamily="34" charset="-79"/>
              </a:rPr>
              <a:t/>
            </a:r>
            <a:br>
              <a:rPr lang="en-US" dirty="0" smtClean="0">
                <a:latin typeface="David" panose="020E0502060401010101" pitchFamily="34" charset="-79"/>
                <a:cs typeface="David" panose="020E0502060401010101" pitchFamily="34" charset="-79"/>
              </a:rPr>
            </a:br>
            <a:endParaRPr lang="he-IL" dirty="0" smtClean="0">
              <a:latin typeface="David" panose="020E0502060401010101" pitchFamily="34" charset="-79"/>
              <a:cs typeface="David" panose="020E0502060401010101" pitchFamily="34" charset="-79"/>
            </a:endParaRPr>
          </a:p>
          <a:p>
            <a:pPr>
              <a:buFont typeface="Arial" panose="020B0604020202020204" pitchFamily="34" charset="0"/>
              <a:buChar char="•"/>
            </a:pPr>
            <a:r>
              <a:rPr lang="he-IL" dirty="0" smtClean="0">
                <a:latin typeface="David" panose="020E0502060401010101" pitchFamily="34" charset="-79"/>
                <a:cs typeface="David" panose="020E0502060401010101" pitchFamily="34" charset="-79"/>
              </a:rPr>
              <a:t>שינוי קצב במקור כלשהו נקרא </a:t>
            </a:r>
            <a:r>
              <a:rPr lang="en-US" dirty="0" smtClean="0">
                <a:latin typeface="David" panose="020E0502060401010101" pitchFamily="34" charset="-79"/>
                <a:cs typeface="David" panose="020E0502060401010101" pitchFamily="34" charset="-79"/>
              </a:rPr>
              <a:t>Input shift</a:t>
            </a:r>
            <a:r>
              <a:rPr lang="he-IL" dirty="0" smtClean="0">
                <a:latin typeface="David" panose="020E0502060401010101" pitchFamily="34" charset="-79"/>
                <a:cs typeface="David" panose="020E0502060401010101" pitchFamily="34" charset="-79"/>
              </a:rPr>
              <a:t>.</a:t>
            </a:r>
          </a:p>
          <a:p>
            <a:pPr>
              <a:buFont typeface="Arial" panose="020B0604020202020204" pitchFamily="34" charset="0"/>
              <a:buChar char="•"/>
            </a:pPr>
            <a:r>
              <a:rPr lang="he-IL" dirty="0" smtClean="0">
                <a:latin typeface="David" panose="020E0502060401010101" pitchFamily="34" charset="-79"/>
                <a:cs typeface="David" panose="020E0502060401010101" pitchFamily="34" charset="-79"/>
              </a:rPr>
              <a:t>כל </a:t>
            </a:r>
            <a:r>
              <a:rPr lang="en-US" dirty="0" smtClean="0">
                <a:latin typeface="David" panose="020E0502060401010101" pitchFamily="34" charset="-79"/>
                <a:cs typeface="David" panose="020E0502060401010101" pitchFamily="34" charset="-79"/>
              </a:rPr>
              <a:t>shift</a:t>
            </a:r>
            <a:r>
              <a:rPr lang="he-IL" dirty="0" smtClean="0">
                <a:latin typeface="David" panose="020E0502060401010101" pitchFamily="34" charset="-79"/>
                <a:cs typeface="David" panose="020E0502060401010101" pitchFamily="34" charset="-79"/>
              </a:rPr>
              <a:t> הוא הקטנה\הגדלה של לכל היותר יחידה אחת בכל מקור.</a:t>
            </a:r>
          </a:p>
          <a:p>
            <a:pPr marL="0" indent="0">
              <a:spcBef>
                <a:spcPts val="600"/>
              </a:spcBef>
              <a:buNone/>
            </a:pPr>
            <a:r>
              <a:rPr lang="he-IL" dirty="0" smtClean="0">
                <a:latin typeface="David" panose="020E0502060401010101" pitchFamily="34" charset="-79"/>
                <a:cs typeface="David" panose="020E0502060401010101" pitchFamily="34" charset="-79"/>
              </a:rPr>
              <a:t>יש שני סוגים של מקרים בהם אולי נבצע </a:t>
            </a:r>
            <a:r>
              <a:rPr lang="en-US" dirty="0" smtClean="0">
                <a:latin typeface="David" panose="020E0502060401010101" pitchFamily="34" charset="-79"/>
                <a:cs typeface="David" panose="020E0502060401010101" pitchFamily="34" charset="-79"/>
              </a:rPr>
              <a:t>Input shift</a:t>
            </a:r>
            <a:r>
              <a:rPr lang="he-IL" dirty="0" smtClean="0">
                <a:latin typeface="David" panose="020E0502060401010101" pitchFamily="34" charset="-79"/>
                <a:cs typeface="David" panose="020E0502060401010101" pitchFamily="34" charset="-79"/>
              </a:rPr>
              <a:t>:</a:t>
            </a:r>
          </a:p>
          <a:p>
            <a:pPr marL="0" indent="0" algn="ctr">
              <a:spcBef>
                <a:spcPts val="1200"/>
              </a:spcBef>
              <a:spcAft>
                <a:spcPts val="1200"/>
              </a:spcAft>
              <a:buNone/>
            </a:pPr>
            <a:r>
              <a:rPr lang="he-IL" dirty="0" smtClean="0">
                <a:solidFill>
                  <a:schemeClr val="accent4">
                    <a:lumMod val="75000"/>
                  </a:schemeClr>
                </a:solidFill>
                <a:latin typeface="David" panose="020E0502060401010101" pitchFamily="34" charset="-79"/>
                <a:cs typeface="David" panose="020E0502060401010101" pitchFamily="34" charset="-79"/>
              </a:rPr>
              <a:t>1.  </a:t>
            </a:r>
            <a:r>
              <a:rPr lang="he-IL" dirty="0" smtClean="0">
                <a:latin typeface="David" panose="020E0502060401010101" pitchFamily="34" charset="-79"/>
                <a:cs typeface="David" panose="020E0502060401010101" pitchFamily="34" charset="-79"/>
              </a:rPr>
              <a:t>במקרה שהוחלט על ביצוע </a:t>
            </a:r>
            <a:r>
              <a:rPr lang="en-US" dirty="0" smtClean="0">
                <a:latin typeface="David" panose="020E0502060401010101" pitchFamily="34" charset="-79"/>
                <a:cs typeface="David" panose="020E0502060401010101" pitchFamily="34" charset="-79"/>
              </a:rPr>
              <a:t>switch</a:t>
            </a:r>
            <a:r>
              <a:rPr lang="he-IL" dirty="0" smtClean="0">
                <a:latin typeface="David" panose="020E0502060401010101" pitchFamily="34" charset="-79"/>
                <a:cs typeface="David" panose="020E0502060401010101" pitchFamily="34" charset="-79"/>
              </a:rPr>
              <a:t> בסוף חריץ הזמן הנוכחי:</a:t>
            </a:r>
          </a:p>
          <a:p>
            <a:pPr>
              <a:buClr>
                <a:schemeClr val="accent4">
                  <a:lumMod val="75000"/>
                </a:schemeClr>
              </a:buClr>
              <a:buFont typeface="Arial" panose="020B0604020202020204" pitchFamily="34" charset="0"/>
              <a:buChar char="•"/>
            </a:pPr>
            <a:r>
              <a:rPr lang="he-IL" dirty="0" smtClean="0">
                <a:latin typeface="David" panose="020E0502060401010101" pitchFamily="34" charset="-79"/>
                <a:cs typeface="David" panose="020E0502060401010101" pitchFamily="34" charset="-79"/>
              </a:rPr>
              <a:t>נתבסס על גודל ה </a:t>
            </a:r>
            <a:r>
              <a:rPr lang="en-US" dirty="0" smtClean="0">
                <a:latin typeface="David" panose="020E0502060401010101" pitchFamily="34" charset="-79"/>
                <a:cs typeface="David" panose="020E0502060401010101" pitchFamily="34" charset="-79"/>
              </a:rPr>
              <a:t>Drift</a:t>
            </a:r>
            <a:r>
              <a:rPr lang="he-IL" dirty="0" smtClean="0">
                <a:latin typeface="David" panose="020E0502060401010101" pitchFamily="34" charset="-79"/>
                <a:cs typeface="David" panose="020E0502060401010101" pitchFamily="34" charset="-79"/>
              </a:rPr>
              <a:t> במסלול. </a:t>
            </a:r>
            <a:r>
              <a:rPr lang="he-IL" dirty="0" err="1" smtClean="0">
                <a:latin typeface="David" panose="020E0502060401010101" pitchFamily="34" charset="-79"/>
                <a:cs typeface="David" panose="020E0502060401010101" pitchFamily="34" charset="-79"/>
              </a:rPr>
              <a:t>ערך</a:t>
            </a:r>
            <a:r>
              <a:rPr lang="he-IL" dirty="0" smtClean="0">
                <a:latin typeface="David" panose="020E0502060401010101" pitchFamily="34" charset="-79"/>
                <a:cs typeface="David" panose="020E0502060401010101" pitchFamily="34" charset="-79"/>
              </a:rPr>
              <a:t> זה הוא מעין שיפוע של רמות האנרגיה של המסלול הפעיל.</a:t>
            </a:r>
          </a:p>
          <a:p>
            <a:pPr>
              <a:buClr>
                <a:schemeClr val="accent4">
                  <a:lumMod val="75000"/>
                </a:schemeClr>
              </a:buClr>
              <a:buFont typeface="Arial" panose="020B0604020202020204" pitchFamily="34" charset="0"/>
              <a:buChar char="•"/>
            </a:pPr>
            <a:r>
              <a:rPr lang="he-IL" dirty="0" smtClean="0">
                <a:latin typeface="David" panose="020E0502060401010101" pitchFamily="34" charset="-79"/>
                <a:cs typeface="David" panose="020E0502060401010101" pitchFamily="34" charset="-79"/>
              </a:rPr>
              <a:t>אם שיפוע האנרגיה שלילי- נוריד את קצב השליחה, ואם השיפוע חיובי- נעלה את הקצב. </a:t>
            </a:r>
          </a:p>
          <a:p>
            <a:pPr>
              <a:buClr>
                <a:schemeClr val="accent4">
                  <a:lumMod val="75000"/>
                </a:schemeClr>
              </a:buClr>
              <a:buFont typeface="Arial" panose="020B0604020202020204" pitchFamily="34" charset="0"/>
              <a:buChar char="•"/>
            </a:pPr>
            <a:r>
              <a:rPr lang="he-IL" dirty="0" smtClean="0">
                <a:latin typeface="David" panose="020E0502060401010101" pitchFamily="34" charset="-79"/>
                <a:cs typeface="David" panose="020E0502060401010101" pitchFamily="34" charset="-79"/>
              </a:rPr>
              <a:t>כדי למנוע מצב של שינוי מהיר מדי של קצבי השידור, יתבצע </a:t>
            </a:r>
            <a:r>
              <a:rPr lang="en-US" dirty="0" smtClean="0">
                <a:latin typeface="David" panose="020E0502060401010101" pitchFamily="34" charset="-79"/>
                <a:cs typeface="David" panose="020E0502060401010101" pitchFamily="34" charset="-79"/>
              </a:rPr>
              <a:t>shift</a:t>
            </a:r>
            <a:r>
              <a:rPr lang="he-IL" dirty="0" smtClean="0">
                <a:latin typeface="David" panose="020E0502060401010101" pitchFamily="34" charset="-79"/>
                <a:cs typeface="David" panose="020E0502060401010101" pitchFamily="34" charset="-79"/>
              </a:rPr>
              <a:t> רק אם ה</a:t>
            </a:r>
            <a:r>
              <a:rPr lang="en-US" dirty="0" smtClean="0">
                <a:latin typeface="David" panose="020E0502060401010101" pitchFamily="34" charset="-79"/>
                <a:cs typeface="David" panose="020E0502060401010101" pitchFamily="34" charset="-79"/>
              </a:rPr>
              <a:t>drift</a:t>
            </a:r>
            <a:r>
              <a:rPr lang="he-IL" dirty="0" smtClean="0">
                <a:latin typeface="David" panose="020E0502060401010101" pitchFamily="34" charset="-79"/>
                <a:cs typeface="David" panose="020E0502060401010101" pitchFamily="34" charset="-79"/>
              </a:rPr>
              <a:t> גדול מספיק.</a:t>
            </a:r>
          </a:p>
        </p:txBody>
      </p:sp>
    </p:spTree>
    <p:extLst>
      <p:ext uri="{BB962C8B-B14F-4D97-AF65-F5344CB8AC3E}">
        <p14:creationId xmlns:p14="http://schemas.microsoft.com/office/powerpoint/2010/main" val="10825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נעץ">
  <a:themeElements>
    <a:clrScheme name="נעץ">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נעץ">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נעץ">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798</Words>
  <Application>Microsoft Office PowerPoint</Application>
  <PresentationFormat>On-screen Show (4:3)</PresentationFormat>
  <Paragraphs>183</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Brush Script MT</vt:lpstr>
      <vt:lpstr>Calibri</vt:lpstr>
      <vt:lpstr>Constantia</vt:lpstr>
      <vt:lpstr>David</vt:lpstr>
      <vt:lpstr>Franklin Gothic Book</vt:lpstr>
      <vt:lpstr>Rage Italic</vt:lpstr>
      <vt:lpstr>נעץ</vt:lpstr>
      <vt:lpstr>   מערכת הדמיה לרשתות חיישנים  simulation system for sensor network</vt:lpstr>
      <vt:lpstr>רשתות חיישנים- מה זה בכלל?</vt:lpstr>
      <vt:lpstr>רשתות חיישנים- מה זה בכלל?</vt:lpstr>
      <vt:lpstr>רשתות חיישנים-סימונים ופעילות </vt:lpstr>
      <vt:lpstr>רשתות חיישנים-סימונים ופעילות </vt:lpstr>
      <vt:lpstr>כיצד היעד שולט בפעילות המערכת</vt:lpstr>
      <vt:lpstr>מטרת הפרויקט</vt:lpstr>
      <vt:lpstr>עקרונות הפתרון</vt:lpstr>
      <vt:lpstr>עקרונות הפתרון</vt:lpstr>
      <vt:lpstr>עקרונות הפתרון</vt:lpstr>
      <vt:lpstr>אסטרטגיות הפתרון שיושמו בסימולציה</vt:lpstr>
      <vt:lpstr>מבנה מערכת הסימולציה</vt:lpstr>
      <vt:lpstr>מבנה מערכת הסימולציה</vt:lpstr>
      <vt:lpstr>מבנה מערכת הסימולציה</vt:lpstr>
      <vt:lpstr>בדיקת מערכת הסימולציה</vt:lpstr>
      <vt:lpstr>השוואת תוצאות בין אסטרטגיות</vt:lpstr>
      <vt:lpstr>תוצאות ומסקנות</vt:lpstr>
      <vt:lpstr>אפשרויות להמשך פיתוח המערכת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הדמיה לרשתות חיישנים  simulation system for sensor network</dc:title>
  <dc:creator>User</dc:creator>
  <cp:lastModifiedBy>Julia Almog</cp:lastModifiedBy>
  <cp:revision>140</cp:revision>
  <dcterms:created xsi:type="dcterms:W3CDTF">2016-09-20T09:55:06Z</dcterms:created>
  <dcterms:modified xsi:type="dcterms:W3CDTF">2016-09-26T06:36:39Z</dcterms:modified>
</cp:coreProperties>
</file>