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63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4660"/>
  </p:normalViewPr>
  <p:slideViewPr>
    <p:cSldViewPr>
      <p:cViewPr varScale="1">
        <p:scale>
          <a:sx n="110" d="100"/>
          <a:sy n="110" d="100"/>
        </p:scale>
        <p:origin x="1650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6160-7B3D-42D5-A40E-417678FE236A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CD77-9EEE-4643-AF7C-96EE859E8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475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6160-7B3D-42D5-A40E-417678FE236A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CD77-9EEE-4643-AF7C-96EE859E8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083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6160-7B3D-42D5-A40E-417678FE236A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CD77-9EEE-4643-AF7C-96EE859E8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582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6160-7B3D-42D5-A40E-417678FE236A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CD77-9EEE-4643-AF7C-96EE859E8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02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6160-7B3D-42D5-A40E-417678FE236A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CD77-9EEE-4643-AF7C-96EE859E8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34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6160-7B3D-42D5-A40E-417678FE236A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CD77-9EEE-4643-AF7C-96EE859E8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8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6160-7B3D-42D5-A40E-417678FE236A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CD77-9EEE-4643-AF7C-96EE859E8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589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6160-7B3D-42D5-A40E-417678FE236A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CD77-9EEE-4643-AF7C-96EE859E8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573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6160-7B3D-42D5-A40E-417678FE236A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CD77-9EEE-4643-AF7C-96EE859E8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662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6160-7B3D-42D5-A40E-417678FE236A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CD77-9EEE-4643-AF7C-96EE859E8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152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6160-7B3D-42D5-A40E-417678FE236A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CD77-9EEE-4643-AF7C-96EE859E8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219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E6160-7B3D-42D5-A40E-417678FE236A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FCD77-9EEE-4643-AF7C-96EE859E8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239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3875" y="152400"/>
            <a:ext cx="8882496" cy="22775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200" b="1" dirty="0">
                <a:ln w="900" cmpd="sng">
                  <a:solidFill>
                    <a:schemeClr val="accent1">
                      <a:lumMod val="75000"/>
                      <a:alpha val="55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innerShdw blurRad="101600" dist="76200" dir="5400000">
                    <a:schemeClr val="accent1">
                      <a:lumMod val="50000"/>
                      <a:alpha val="74000"/>
                    </a:schemeClr>
                  </a:innerShdw>
                </a:effectLst>
                <a:latin typeface="+mj-lt"/>
                <a:cs typeface="Arial" pitchFamily="34" charset="0"/>
              </a:rPr>
              <a:t>Smooth Bounded Distortion Mappings </a:t>
            </a:r>
            <a:endParaRPr lang="en-US" sz="4200" b="1" dirty="0" smtClean="0">
              <a:ln w="900" cmpd="sng">
                <a:solidFill>
                  <a:schemeClr val="accent1">
                    <a:lumMod val="75000"/>
                    <a:alpha val="55000"/>
                  </a:schemeClr>
                </a:solidFill>
                <a:prstDash val="solid"/>
              </a:ln>
              <a:solidFill>
                <a:schemeClr val="accent1"/>
              </a:solidFill>
              <a:effectLst>
                <a:innerShdw blurRad="101600" dist="76200" dir="5400000">
                  <a:schemeClr val="accent1">
                    <a:lumMod val="50000"/>
                    <a:alpha val="74000"/>
                  </a:schemeClr>
                </a:innerShdw>
              </a:effectLst>
              <a:latin typeface="+mj-lt"/>
              <a:cs typeface="Arial" pitchFamily="34" charset="0"/>
            </a:endParaRPr>
          </a:p>
          <a:p>
            <a:pPr algn="ctr"/>
            <a:r>
              <a:rPr lang="en-US" sz="4200" b="1" dirty="0" smtClean="0">
                <a:ln w="900" cmpd="sng">
                  <a:solidFill>
                    <a:schemeClr val="accent1">
                      <a:lumMod val="75000"/>
                      <a:alpha val="55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innerShdw blurRad="101600" dist="76200" dir="5400000">
                    <a:schemeClr val="accent1">
                      <a:lumMod val="50000"/>
                      <a:alpha val="74000"/>
                    </a:schemeClr>
                  </a:innerShdw>
                </a:effectLst>
                <a:latin typeface="+mj-lt"/>
                <a:cs typeface="Arial" pitchFamily="34" charset="0"/>
              </a:rPr>
              <a:t>Using A Fast Projection </a:t>
            </a:r>
            <a:r>
              <a:rPr lang="en-US" sz="4200" b="1" dirty="0">
                <a:ln w="900" cmpd="sng">
                  <a:solidFill>
                    <a:schemeClr val="accent1">
                      <a:lumMod val="75000"/>
                      <a:alpha val="55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innerShdw blurRad="101600" dist="76200" dir="5400000">
                    <a:schemeClr val="accent1">
                      <a:lumMod val="50000"/>
                      <a:alpha val="74000"/>
                    </a:schemeClr>
                  </a:innerShdw>
                </a:effectLst>
                <a:latin typeface="+mj-lt"/>
                <a:cs typeface="Arial" pitchFamily="34" charset="0"/>
              </a:rPr>
              <a:t>Operator</a:t>
            </a:r>
          </a:p>
          <a:p>
            <a:r>
              <a:rPr lang="en-US" sz="4000" b="1" dirty="0">
                <a:ln w="900" cmpd="sng">
                  <a:solidFill>
                    <a:schemeClr val="accent1">
                      <a:lumMod val="75000"/>
                      <a:alpha val="55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innerShdw blurRad="101600" dist="76200" dir="5400000">
                    <a:schemeClr val="accent1">
                      <a:lumMod val="50000"/>
                      <a:alpha val="74000"/>
                    </a:schemeClr>
                  </a:innerShdw>
                </a:effectLst>
                <a:latin typeface="+mj-lt"/>
                <a:cs typeface="Arial" pitchFamily="34" charset="0"/>
              </a:rPr>
              <a:t> 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28835" y="4788694"/>
            <a:ext cx="77724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cs typeface="Arial" pitchFamily="34" charset="0"/>
              </a:rPr>
              <a:t>How </a:t>
            </a:r>
            <a:r>
              <a:rPr lang="en-US" sz="2000" b="1" dirty="0">
                <a:cs typeface="Arial" pitchFamily="34" charset="0"/>
              </a:rPr>
              <a:t>are shapes deformed in computer graphics?</a:t>
            </a:r>
            <a:endParaRPr lang="en-US" dirty="0">
              <a:cs typeface="Arial" pitchFamily="34" charset="0"/>
            </a:endParaRPr>
          </a:p>
          <a:p>
            <a:r>
              <a:rPr lang="en-US" dirty="0">
                <a:cs typeface="Arial" pitchFamily="34" charset="0"/>
              </a:rPr>
              <a:t>In </a:t>
            </a:r>
            <a:r>
              <a:rPr lang="en-US" dirty="0" smtClean="0">
                <a:cs typeface="Arial" pitchFamily="34" charset="0"/>
              </a:rPr>
              <a:t>order to </a:t>
            </a:r>
            <a:r>
              <a:rPr lang="en-US" dirty="0">
                <a:cs typeface="Arial" pitchFamily="34" charset="0"/>
              </a:rPr>
              <a:t>deform a shape, a </a:t>
            </a:r>
            <a:r>
              <a:rPr lang="en-US" dirty="0" smtClean="0">
                <a:cs typeface="Arial" pitchFamily="34" charset="0"/>
              </a:rPr>
              <a:t>planar map </a:t>
            </a:r>
            <a:r>
              <a:rPr lang="en-US" dirty="0">
                <a:cs typeface="Arial" pitchFamily="34" charset="0"/>
              </a:rPr>
              <a:t>is used.</a:t>
            </a:r>
          </a:p>
          <a:p>
            <a:r>
              <a:rPr lang="en-US" dirty="0" smtClean="0">
                <a:cs typeface="Arial" pitchFamily="34" charset="0"/>
              </a:rPr>
              <a:t>A</a:t>
            </a:r>
            <a:r>
              <a:rPr lang="en-US" dirty="0">
                <a:cs typeface="Arial" pitchFamily="34" charset="0"/>
              </a:rPr>
              <a:t> map is a </a:t>
            </a:r>
            <a:r>
              <a:rPr lang="en-US" dirty="0" smtClean="0">
                <a:cs typeface="Arial" pitchFamily="34" charset="0"/>
              </a:rPr>
              <a:t>vector function</a:t>
            </a:r>
            <a:r>
              <a:rPr lang="en-US" dirty="0">
                <a:cs typeface="Arial" pitchFamily="34" charset="0"/>
              </a:rPr>
              <a:t> that changes the coordinates of a point in the plane</a:t>
            </a:r>
            <a:r>
              <a:rPr lang="en-US" dirty="0" smtClean="0">
                <a:cs typeface="Arial" pitchFamily="34" charset="0"/>
              </a:rPr>
              <a:t>.</a:t>
            </a:r>
          </a:p>
          <a:p>
            <a:r>
              <a:rPr lang="en-US" i="1" dirty="0">
                <a:cs typeface="Arial" pitchFamily="34" charset="0"/>
              </a:rPr>
              <a:t>f</a:t>
            </a:r>
            <a:r>
              <a:rPr lang="en-US" dirty="0">
                <a:cs typeface="Arial" pitchFamily="34" charset="0"/>
              </a:rPr>
              <a:t> : </a:t>
            </a:r>
            <a:r>
              <a:rPr lang="en-US" i="1" dirty="0">
                <a:cs typeface="Arial" pitchFamily="34" charset="0"/>
              </a:rPr>
              <a:t>U</a:t>
            </a:r>
            <a:r>
              <a:rPr lang="en-US" dirty="0">
                <a:cs typeface="Arial" pitchFamily="34" charset="0"/>
              </a:rPr>
              <a:t> → </a:t>
            </a:r>
            <a:r>
              <a:rPr lang="en-US" i="1" dirty="0">
                <a:cs typeface="Arial" pitchFamily="34" charset="0"/>
              </a:rPr>
              <a:t>V</a:t>
            </a:r>
            <a:r>
              <a:rPr lang="en-US" dirty="0">
                <a:cs typeface="Arial" pitchFamily="34" charset="0"/>
              </a:rPr>
              <a:t> with </a:t>
            </a:r>
            <a:r>
              <a:rPr lang="en-US" i="1" dirty="0">
                <a:cs typeface="Arial" pitchFamily="34" charset="0"/>
              </a:rPr>
              <a:t>U</a:t>
            </a:r>
            <a:r>
              <a:rPr lang="en-US" dirty="0">
                <a:cs typeface="Arial" pitchFamily="34" charset="0"/>
              </a:rPr>
              <a:t>, </a:t>
            </a:r>
            <a:r>
              <a:rPr lang="en-US" i="1" dirty="0">
                <a:cs typeface="Arial" pitchFamily="34" charset="0"/>
              </a:rPr>
              <a:t>V</a:t>
            </a:r>
            <a:r>
              <a:rPr lang="en-US" dirty="0">
                <a:cs typeface="Arial" pitchFamily="34" charset="0"/>
              </a:rPr>
              <a:t> ⊆ </a:t>
            </a:r>
            <a:r>
              <a:rPr lang="en-US" dirty="0" err="1" smtClean="0">
                <a:cs typeface="Arial" pitchFamily="34" charset="0"/>
              </a:rPr>
              <a:t>ℂ</a:t>
            </a:r>
            <a:r>
              <a:rPr lang="en-US" i="1" baseline="30000" dirty="0" err="1" smtClean="0">
                <a:cs typeface="Arial" pitchFamily="34" charset="0"/>
              </a:rPr>
              <a:t>n</a:t>
            </a:r>
            <a:endParaRPr lang="en-US" dirty="0"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1712893"/>
            <a:ext cx="8077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+mj-lt"/>
                <a:cs typeface="Arial" pitchFamily="34" charset="0"/>
              </a:rPr>
              <a:t>Our </a:t>
            </a:r>
            <a:r>
              <a:rPr lang="en-US" sz="2000" b="1" dirty="0" smtClean="0">
                <a:latin typeface="+mj-lt"/>
                <a:cs typeface="Arial" pitchFamily="34" charset="0"/>
              </a:rPr>
              <a:t>Objective</a:t>
            </a:r>
            <a:endParaRPr lang="en-US" dirty="0">
              <a:latin typeface="+mj-lt"/>
              <a:cs typeface="Arial" pitchFamily="34" charset="0"/>
            </a:endParaRPr>
          </a:p>
          <a:p>
            <a:r>
              <a:rPr lang="en-US" dirty="0">
                <a:latin typeface="+mj-lt"/>
                <a:cs typeface="Arial" pitchFamily="34" charset="0"/>
              </a:rPr>
              <a:t>To find a technique for producing </a:t>
            </a:r>
            <a:r>
              <a:rPr lang="en-US" dirty="0" smtClean="0">
                <a:latin typeface="+mj-lt"/>
                <a:cs typeface="Arial" pitchFamily="34" charset="0"/>
              </a:rPr>
              <a:t>visually pleasing planar shape </a:t>
            </a:r>
            <a:r>
              <a:rPr lang="en-US" dirty="0">
                <a:latin typeface="+mj-lt"/>
                <a:cs typeface="Arial" pitchFamily="34" charset="0"/>
              </a:rPr>
              <a:t>deformations with </a:t>
            </a:r>
            <a:r>
              <a:rPr lang="en-US" dirty="0" smtClean="0">
                <a:latin typeface="+mj-lt"/>
                <a:cs typeface="Arial" pitchFamily="34" charset="0"/>
              </a:rPr>
              <a:t>fast operations</a:t>
            </a:r>
          </a:p>
        </p:txBody>
      </p:sp>
      <p:pic>
        <p:nvPicPr>
          <p:cNvPr id="9" name="Picture 2" descr="D:\Google Drive\Eden &amp; Ben\פרויקט גמר\Picture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81" y="2570946"/>
            <a:ext cx="3749103" cy="2153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315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52400"/>
            <a:ext cx="300082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n w="900" cmpd="sng">
                  <a:solidFill>
                    <a:schemeClr val="accent1">
                      <a:lumMod val="75000"/>
                      <a:alpha val="55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innerShdw blurRad="101600" dist="76200" dir="5400000">
                    <a:schemeClr val="accent1">
                      <a:lumMod val="50000"/>
                      <a:alpha val="74000"/>
                    </a:schemeClr>
                  </a:innerShdw>
                </a:effectLst>
                <a:latin typeface="+mj-lt"/>
                <a:cs typeface="Arial" pitchFamily="34" charset="0"/>
              </a:rPr>
              <a:t> 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263875" y="457200"/>
            <a:ext cx="23283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ln w="900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/>
                </a:solidFill>
                <a:latin typeface="+mj-lt"/>
                <a:cs typeface="Arial" pitchFamily="34" charset="0"/>
              </a:rPr>
              <a:t>the </a:t>
            </a:r>
            <a:r>
              <a:rPr lang="en-US" sz="3600" b="1" dirty="0" smtClean="0">
                <a:ln w="900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/>
                </a:solidFill>
                <a:latin typeface="+mj-lt"/>
                <a:cs typeface="Arial" pitchFamily="34" charset="0"/>
              </a:rPr>
              <a:t>project</a:t>
            </a:r>
            <a:endParaRPr lang="en-US" sz="3600" b="1" dirty="0">
              <a:ln w="900" cmpd="sng">
                <a:solidFill>
                  <a:schemeClr val="accent1">
                    <a:lumMod val="75000"/>
                  </a:schemeClr>
                </a:solidFill>
                <a:prstDash val="solid"/>
              </a:ln>
              <a:solidFill>
                <a:schemeClr val="accent1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560878"/>
            <a:ext cx="3352799" cy="65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0670" y="2162486"/>
            <a:ext cx="1735730" cy="1317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03637" y="3657600"/>
            <a:ext cx="211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want to turn this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081055" y="3657600"/>
            <a:ext cx="948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Into this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191569" y="3657600"/>
            <a:ext cx="1733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 not get this </a:t>
            </a:r>
            <a:endParaRPr lang="en-US" dirty="0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1785" y="2286000"/>
            <a:ext cx="1566815" cy="110709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53627" y="1312524"/>
            <a:ext cx="79521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cs typeface="Arial" pitchFamily="34" charset="0"/>
              </a:rPr>
              <a:t>We </a:t>
            </a:r>
            <a:r>
              <a:rPr lang="en-US" dirty="0">
                <a:cs typeface="Arial" pitchFamily="34" charset="0"/>
              </a:rPr>
              <a:t>shall study and implement Dr. </a:t>
            </a:r>
            <a:r>
              <a:rPr lang="en-US" dirty="0" smtClean="0">
                <a:cs typeface="Arial" pitchFamily="34" charset="0"/>
              </a:rPr>
              <a:t>Weber’s </a:t>
            </a:r>
            <a:r>
              <a:rPr lang="en-US" dirty="0">
                <a:cs typeface="Arial" pitchFamily="34" charset="0"/>
              </a:rPr>
              <a:t>technique for </a:t>
            </a:r>
            <a:r>
              <a:rPr lang="en-US" dirty="0" smtClean="0">
                <a:cs typeface="Arial" pitchFamily="34" charset="0"/>
              </a:rPr>
              <a:t>computing b</a:t>
            </a:r>
            <a:r>
              <a:rPr lang="en-US" dirty="0" smtClean="0"/>
              <a:t>ounded distortion harmonic mappings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52761" y="4724400"/>
            <a:ext cx="87048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cs typeface="Arial" pitchFamily="34" charset="0"/>
              </a:rPr>
              <a:t>The project will be implemented in </a:t>
            </a:r>
            <a:r>
              <a:rPr lang="en-US" dirty="0" err="1" smtClean="0">
                <a:cs typeface="Arial" pitchFamily="34" charset="0"/>
              </a:rPr>
              <a:t>c++</a:t>
            </a:r>
            <a:r>
              <a:rPr lang="en-US" dirty="0" smtClean="0">
                <a:cs typeface="Arial" pitchFamily="34" charset="0"/>
              </a:rPr>
              <a:t> and Matlab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Autodesk Maya will be used for graphic visualizations and for creating the user interface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Matlab will be used for linear algebra computations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CVX will be used for solving convex optimization problems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3810000" y="3200400"/>
            <a:ext cx="412658" cy="291812"/>
          </a:xfrm>
          <a:prstGeom prst="ellipse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4074850" y="3293616"/>
            <a:ext cx="2402150" cy="440990"/>
          </a:xfrm>
          <a:custGeom>
            <a:avLst/>
            <a:gdLst>
              <a:gd name="connsiteX0" fmla="*/ 0 w 2290439"/>
              <a:gd name="connsiteY0" fmla="*/ 213064 h 440990"/>
              <a:gd name="connsiteX1" fmla="*/ 1384917 w 2290439"/>
              <a:gd name="connsiteY1" fmla="*/ 435005 h 440990"/>
              <a:gd name="connsiteX2" fmla="*/ 2290439 w 2290439"/>
              <a:gd name="connsiteY2" fmla="*/ 0 h 440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90439" h="440990">
                <a:moveTo>
                  <a:pt x="0" y="213064"/>
                </a:moveTo>
                <a:cubicBezTo>
                  <a:pt x="501588" y="341790"/>
                  <a:pt x="1003177" y="470516"/>
                  <a:pt x="1384917" y="435005"/>
                </a:cubicBezTo>
                <a:cubicBezTo>
                  <a:pt x="1766657" y="399494"/>
                  <a:pt x="2173550" y="57705"/>
                  <a:pt x="2290439" y="0"/>
                </a:cubicBezTo>
              </a:path>
            </a:pathLst>
          </a:custGeom>
          <a:ln w="28575">
            <a:prstDash val="dash"/>
            <a:tailEnd type="triangle" w="lg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3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68191" y="4191000"/>
            <a:ext cx="731520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j-lt"/>
                <a:cs typeface="Arial" pitchFamily="34" charset="0"/>
              </a:rPr>
              <a:t>Challenges:</a:t>
            </a:r>
          </a:p>
          <a:p>
            <a:endParaRPr lang="en-US" sz="1050" dirty="0" smtClean="0">
              <a:latin typeface="+mj-lt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latin typeface="+mj-lt"/>
                <a:cs typeface="Arial" pitchFamily="34" charset="0"/>
              </a:rPr>
              <a:t>Shape preservation – we would like the overall shape to have bounded distortion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latin typeface="+mj-lt"/>
                <a:cs typeface="Arial" pitchFamily="34" charset="0"/>
              </a:rPr>
              <a:t>Exact </a:t>
            </a:r>
            <a:r>
              <a:rPr lang="en-US" sz="1600" dirty="0">
                <a:latin typeface="+mj-lt"/>
                <a:cs typeface="Arial" pitchFamily="34" charset="0"/>
              </a:rPr>
              <a:t>Boundary Behavior </a:t>
            </a:r>
            <a:r>
              <a:rPr lang="en-US" sz="1600" dirty="0" smtClean="0">
                <a:latin typeface="+mj-lt"/>
                <a:cs typeface="Arial" pitchFamily="34" charset="0"/>
              </a:rPr>
              <a:t>– we would like the shape to stay within the control cage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latin typeface="+mj-lt"/>
                <a:cs typeface="Arial" pitchFamily="34" charset="0"/>
              </a:rPr>
              <a:t>Efficiency – fast computation time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latin typeface="+mj-lt"/>
                <a:cs typeface="Arial" pitchFamily="34" charset="0"/>
              </a:rPr>
              <a:t>Easy to control </a:t>
            </a:r>
          </a:p>
          <a:p>
            <a:endParaRPr lang="en-US" dirty="0" smtClean="0">
              <a:latin typeface="+mj-lt"/>
              <a:cs typeface="Arial" pitchFamily="34" charset="0"/>
            </a:endParaRPr>
          </a:p>
          <a:p>
            <a:r>
              <a:rPr lang="en-US" dirty="0">
                <a:latin typeface="+mj-lt"/>
                <a:cs typeface="Arial" pitchFamily="34" charset="0"/>
              </a:rPr>
              <a:t>	</a:t>
            </a:r>
          </a:p>
        </p:txBody>
      </p:sp>
      <p:sp>
        <p:nvSpPr>
          <p:cNvPr id="2" name="Rectangle 1"/>
          <p:cNvSpPr/>
          <p:nvPr/>
        </p:nvSpPr>
        <p:spPr>
          <a:xfrm>
            <a:off x="446102" y="1715869"/>
            <a:ext cx="83168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+mj-lt"/>
                <a:cs typeface="Arial" pitchFamily="34" charset="0"/>
              </a:rPr>
              <a:t>The problem of shape deformation</a:t>
            </a:r>
          </a:p>
          <a:p>
            <a:r>
              <a:rPr lang="en-US" dirty="0" smtClean="0">
                <a:latin typeface="+mj-lt"/>
                <a:cs typeface="Arial" pitchFamily="34" charset="0"/>
              </a:rPr>
              <a:t>There </a:t>
            </a:r>
            <a:r>
              <a:rPr lang="en-US" dirty="0">
                <a:latin typeface="+mj-lt"/>
                <a:cs typeface="Arial" pitchFamily="34" charset="0"/>
              </a:rPr>
              <a:t>is a </a:t>
            </a:r>
            <a:r>
              <a:rPr lang="en-US" dirty="0" smtClean="0">
                <a:latin typeface="+mj-lt"/>
                <a:cs typeface="Arial" pitchFamily="34" charset="0"/>
              </a:rPr>
              <a:t>tradeoff </a:t>
            </a:r>
            <a:r>
              <a:rPr lang="en-US" dirty="0">
                <a:latin typeface="+mj-lt"/>
                <a:cs typeface="Arial" pitchFamily="34" charset="0"/>
              </a:rPr>
              <a:t>between global changes and local detail preservation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546585"/>
            <a:ext cx="3202743" cy="151872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973519" y="3144672"/>
            <a:ext cx="439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VS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514600"/>
            <a:ext cx="3691847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-76200" y="152400"/>
            <a:ext cx="9315084" cy="123110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900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/>
                </a:solidFill>
                <a:latin typeface="+mj-lt"/>
                <a:cs typeface="Arial" pitchFamily="34" charset="0"/>
              </a:rPr>
              <a:t>Complex Barycentric Coordinates</a:t>
            </a:r>
          </a:p>
          <a:p>
            <a:pPr algn="ctr"/>
            <a:r>
              <a:rPr lang="en-US" b="1" dirty="0">
                <a:ln w="900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/>
                </a:solidFill>
                <a:latin typeface="+mj-lt"/>
                <a:cs typeface="Arial" pitchFamily="34" charset="0"/>
              </a:rPr>
              <a:t>with Applications to</a:t>
            </a:r>
          </a:p>
          <a:p>
            <a:pPr algn="ctr"/>
            <a:r>
              <a:rPr lang="en-US" sz="2800" b="1" dirty="0">
                <a:ln w="900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/>
                </a:solidFill>
                <a:latin typeface="+mj-lt"/>
                <a:cs typeface="Arial" pitchFamily="34" charset="0"/>
              </a:rPr>
              <a:t>Planar Shape Deformation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0" y="1323201"/>
            <a:ext cx="3429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Ofir</a:t>
            </a:r>
            <a:r>
              <a:rPr lang="en-US" sz="1100" dirty="0"/>
              <a:t> Weber, </a:t>
            </a:r>
            <a:r>
              <a:rPr lang="en-US" sz="1100" dirty="0" err="1"/>
              <a:t>Mirela</a:t>
            </a:r>
            <a:r>
              <a:rPr lang="en-US" sz="1100" dirty="0"/>
              <a:t> Ben-Chen and Craig </a:t>
            </a:r>
            <a:r>
              <a:rPr lang="en-US" sz="1100" dirty="0" err="1"/>
              <a:t>Gotsman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09763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58209" y="496669"/>
            <a:ext cx="25987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ln w="900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/>
                </a:solidFill>
                <a:latin typeface="+mj-lt"/>
                <a:cs typeface="Arial" pitchFamily="34" charset="0"/>
              </a:rPr>
              <a:t>The 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670560" y="1383268"/>
            <a:ext cx="83168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+mj-lt"/>
                <a:cs typeface="Arial" pitchFamily="34" charset="0"/>
              </a:rPr>
              <a:t>We shall use complex barycentric coordinates</a:t>
            </a:r>
            <a:endParaRPr lang="en-US" dirty="0">
              <a:latin typeface="+mj-lt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0560" y="2638723"/>
            <a:ext cx="7315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>
                <a:latin typeface="+mj-lt"/>
                <a:cs typeface="Arial" pitchFamily="34" charset="0"/>
              </a:rPr>
              <a:t>P</a:t>
            </a:r>
            <a:r>
              <a:rPr lang="en-US" sz="2000" u="sng" dirty="0" smtClean="0">
                <a:latin typeface="+mj-lt"/>
                <a:cs typeface="Arial" pitchFamily="34" charset="0"/>
              </a:rPr>
              <a:t>ros:</a:t>
            </a:r>
          </a:p>
          <a:p>
            <a:endParaRPr lang="en-US" sz="800" u="sng" dirty="0" smtClean="0">
              <a:latin typeface="+mj-lt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+mj-lt"/>
                <a:cs typeface="Arial" pitchFamily="34" charset="0"/>
              </a:rPr>
              <a:t>The resulting function g is holomorphic, and infinitely </a:t>
            </a:r>
            <a:r>
              <a:rPr lang="en-US" sz="1600" dirty="0" smtClean="0">
                <a:latin typeface="+mj-lt"/>
                <a:cs typeface="Arial" pitchFamily="34" charset="0"/>
              </a:rPr>
              <a:t>differentiable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latin typeface="+mj-lt"/>
                <a:cs typeface="Arial" pitchFamily="34" charset="0"/>
              </a:rPr>
              <a:t>Reproduces </a:t>
            </a:r>
            <a:r>
              <a:rPr lang="en-US" sz="1600" dirty="0">
                <a:latin typeface="+mj-lt"/>
                <a:cs typeface="Arial" pitchFamily="34" charset="0"/>
              </a:rPr>
              <a:t>similarity </a:t>
            </a:r>
            <a:r>
              <a:rPr lang="en-US" sz="1600" dirty="0" smtClean="0">
                <a:latin typeface="+mj-lt"/>
                <a:cs typeface="Arial" pitchFamily="34" charset="0"/>
              </a:rPr>
              <a:t>transformations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+mj-lt"/>
                <a:cs typeface="Arial" pitchFamily="34" charset="0"/>
              </a:rPr>
              <a:t>S</a:t>
            </a:r>
            <a:r>
              <a:rPr lang="en-US" sz="1600" dirty="0" smtClean="0">
                <a:latin typeface="+mj-lt"/>
                <a:cs typeface="Arial" pitchFamily="34" charset="0"/>
              </a:rPr>
              <a:t>mall </a:t>
            </a:r>
            <a:r>
              <a:rPr lang="en-US" sz="1600" dirty="0">
                <a:latin typeface="+mj-lt"/>
                <a:cs typeface="Arial" pitchFamily="34" charset="0"/>
              </a:rPr>
              <a:t>extra cost </a:t>
            </a:r>
            <a:r>
              <a:rPr lang="en-US" sz="1600" dirty="0" smtClean="0">
                <a:latin typeface="+mj-lt"/>
                <a:cs typeface="Arial" pitchFamily="34" charset="0"/>
              </a:rPr>
              <a:t>in computational </a:t>
            </a:r>
            <a:r>
              <a:rPr lang="en-US" sz="1600" dirty="0">
                <a:latin typeface="+mj-lt"/>
                <a:cs typeface="Arial" pitchFamily="34" charset="0"/>
              </a:rPr>
              <a:t>complexity, in pre-process time </a:t>
            </a:r>
            <a:r>
              <a:rPr lang="en-US" sz="1600" dirty="0" smtClean="0">
                <a:latin typeface="+mj-lt"/>
                <a:cs typeface="Arial" pitchFamily="34" charset="0"/>
              </a:rPr>
              <a:t>only</a:t>
            </a:r>
            <a:endParaRPr lang="en-US" sz="1600" dirty="0">
              <a:latin typeface="+mj-lt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latin typeface="+mj-lt"/>
                <a:cs typeface="Arial" pitchFamily="34" charset="0"/>
              </a:rPr>
              <a:t>Work well with P2P  - An intuitive </a:t>
            </a:r>
            <a:r>
              <a:rPr lang="en-US" sz="1600" dirty="0">
                <a:latin typeface="+mj-lt"/>
                <a:cs typeface="Arial" pitchFamily="34" charset="0"/>
              </a:rPr>
              <a:t>user interface for the </a:t>
            </a:r>
            <a:r>
              <a:rPr lang="en-US" sz="1600" dirty="0" smtClean="0">
                <a:latin typeface="+mj-lt"/>
                <a:cs typeface="Arial" pitchFamily="34" charset="0"/>
              </a:rPr>
              <a:t>modeler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800" dirty="0" smtClean="0">
              <a:latin typeface="+mj-lt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800" dirty="0">
              <a:latin typeface="+mj-lt"/>
              <a:cs typeface="Arial" pitchFamily="34" charset="0"/>
            </a:endParaRPr>
          </a:p>
          <a:p>
            <a:r>
              <a:rPr lang="en-US" sz="2000" u="sng" dirty="0" smtClean="0">
                <a:latin typeface="+mj-lt"/>
                <a:cs typeface="Arial" pitchFamily="34" charset="0"/>
              </a:rPr>
              <a:t>Cons:</a:t>
            </a:r>
          </a:p>
          <a:p>
            <a:endParaRPr lang="en-US" sz="800" u="sng" dirty="0" smtClean="0">
              <a:latin typeface="+mj-lt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+mj-lt"/>
                <a:cs typeface="Arial" pitchFamily="34" charset="0"/>
              </a:rPr>
              <a:t>Exact Boundary </a:t>
            </a:r>
            <a:r>
              <a:rPr lang="en-US" sz="1600" dirty="0" smtClean="0">
                <a:latin typeface="+mj-lt"/>
                <a:cs typeface="Arial" pitchFamily="34" charset="0"/>
              </a:rPr>
              <a:t>Behavior –</a:t>
            </a:r>
            <a:r>
              <a:rPr lang="he-IL" sz="1600" dirty="0" smtClean="0">
                <a:latin typeface="+mj-lt"/>
                <a:cs typeface="Arial" pitchFamily="34" charset="0"/>
              </a:rPr>
              <a:t> </a:t>
            </a:r>
            <a:r>
              <a:rPr lang="en-US" sz="1600" dirty="0" smtClean="0">
                <a:latin typeface="+mj-lt"/>
                <a:cs typeface="Arial" pitchFamily="34" charset="0"/>
              </a:rPr>
              <a:t>target image </a:t>
            </a:r>
            <a:r>
              <a:rPr lang="en-US" sz="1600" dirty="0">
                <a:latin typeface="+mj-lt"/>
                <a:cs typeface="Arial" pitchFamily="34" charset="0"/>
              </a:rPr>
              <a:t>may </a:t>
            </a:r>
            <a:r>
              <a:rPr lang="en-US" sz="1600" dirty="0" smtClean="0">
                <a:latin typeface="+mj-lt"/>
                <a:cs typeface="Arial" pitchFamily="34" charset="0"/>
              </a:rPr>
              <a:t>deviate from the cage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latin typeface="+mj-lt"/>
                <a:cs typeface="Arial" pitchFamily="34" charset="0"/>
              </a:rPr>
              <a:t>Mapping is not injective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latin typeface="+mj-lt"/>
                <a:cs typeface="Arial" pitchFamily="34" charset="0"/>
              </a:rPr>
              <a:t>Scale distortion is unbounded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600" dirty="0">
              <a:latin typeface="+mj-lt"/>
              <a:cs typeface="Arial" pitchFamily="34" charset="0"/>
            </a:endParaRPr>
          </a:p>
          <a:p>
            <a:r>
              <a:rPr lang="en-US" sz="1600" dirty="0">
                <a:latin typeface="+mj-lt"/>
                <a:cs typeface="Arial" pitchFamily="34" charset="0"/>
              </a:rPr>
              <a:t>	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311957"/>
            <a:ext cx="1951665" cy="1507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201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</TotalTime>
  <Words>255</Words>
  <Application>Microsoft Office PowerPoint</Application>
  <PresentationFormat>On-screen Show (4:3)</PresentationFormat>
  <Paragraphs>51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Julia Almog</cp:lastModifiedBy>
  <cp:revision>42</cp:revision>
  <dcterms:created xsi:type="dcterms:W3CDTF">2016-02-12T12:51:12Z</dcterms:created>
  <dcterms:modified xsi:type="dcterms:W3CDTF">2016-02-18T07:50:21Z</dcterms:modified>
</cp:coreProperties>
</file>