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0FA5-9959-45E6-B3CD-4EED35D3BA95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A317-FEEA-4B6A-8B31-849D7F0578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89059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0FA5-9959-45E6-B3CD-4EED35D3BA95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A317-FEEA-4B6A-8B31-849D7F0578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794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0FA5-9959-45E6-B3CD-4EED35D3BA95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A317-FEEA-4B6A-8B31-849D7F0578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5924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0FA5-9959-45E6-B3CD-4EED35D3BA95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A317-FEEA-4B6A-8B31-849D7F0578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6116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0FA5-9959-45E6-B3CD-4EED35D3BA95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A317-FEEA-4B6A-8B31-849D7F0578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4402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0FA5-9959-45E6-B3CD-4EED35D3BA95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A317-FEEA-4B6A-8B31-849D7F0578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35710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0FA5-9959-45E6-B3CD-4EED35D3BA95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A317-FEEA-4B6A-8B31-849D7F0578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5402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0FA5-9959-45E6-B3CD-4EED35D3BA95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A317-FEEA-4B6A-8B31-849D7F0578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992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0FA5-9959-45E6-B3CD-4EED35D3BA95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A317-FEEA-4B6A-8B31-849D7F0578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8475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0FA5-9959-45E6-B3CD-4EED35D3BA95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A317-FEEA-4B6A-8B31-849D7F0578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54258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B0FA5-9959-45E6-B3CD-4EED35D3BA95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EA317-FEEA-4B6A-8B31-849D7F0578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3161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B0FA5-9959-45E6-B3CD-4EED35D3BA95}" type="datetimeFigureOut">
              <a:rPr lang="he-IL" smtClean="0"/>
              <a:t>ט'/אדר א/תשע"ו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EA317-FEEA-4B6A-8B31-849D7F05789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5238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80737" y="491465"/>
            <a:ext cx="9144000" cy="2060784"/>
          </a:xfrm>
        </p:spPr>
        <p:txBody>
          <a:bodyPr/>
          <a:lstStyle/>
          <a:p>
            <a:r>
              <a:rPr lang="en-US" dirty="0" smtClean="0"/>
              <a:t>Software Synthesis</a:t>
            </a:r>
            <a:endParaRPr lang="he-I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3246" y="3240898"/>
            <a:ext cx="9330808" cy="2067271"/>
          </a:xfrm>
        </p:spPr>
        <p:txBody>
          <a:bodyPr>
            <a:normAutofit fontScale="85000" lnSpcReduction="20000"/>
          </a:bodyPr>
          <a:lstStyle/>
          <a:p>
            <a:endParaRPr lang="he-IL" dirty="0" smtClean="0"/>
          </a:p>
          <a:p>
            <a:pPr rtl="0"/>
            <a:r>
              <a:rPr lang="en-US" dirty="0" smtClean="0"/>
              <a:t>Participants: </a:t>
            </a:r>
            <a:r>
              <a:rPr lang="en-US" dirty="0" err="1" smtClean="0"/>
              <a:t>Omri</a:t>
            </a:r>
            <a:r>
              <a:rPr lang="en-US" dirty="0" smtClean="0"/>
              <a:t> </a:t>
            </a:r>
            <a:r>
              <a:rPr lang="en-US" dirty="0" err="1" smtClean="0"/>
              <a:t>Ajchenbaum</a:t>
            </a:r>
            <a:r>
              <a:rPr lang="en-US" dirty="0" smtClean="0"/>
              <a:t> and Daniel Hasson</a:t>
            </a:r>
          </a:p>
          <a:p>
            <a:pPr rtl="0"/>
            <a:endParaRPr lang="en-US" dirty="0" smtClean="0"/>
          </a:p>
          <a:p>
            <a:pPr rtl="0"/>
            <a:r>
              <a:rPr lang="en-US" dirty="0" smtClean="0"/>
              <a:t>Supervised by </a:t>
            </a:r>
            <a:r>
              <a:rPr lang="en-US" dirty="0"/>
              <a:t>Dr. Hillel Kugler</a:t>
            </a:r>
            <a:endParaRPr lang="he-IL" dirty="0"/>
          </a:p>
          <a:p>
            <a:pPr rtl="0"/>
            <a:r>
              <a:rPr lang="he-IL" dirty="0" smtClean="0"/>
              <a:t>	  </a:t>
            </a:r>
            <a:endParaRPr lang="en-US" dirty="0" smtClean="0"/>
          </a:p>
          <a:p>
            <a:pPr algn="l" rtl="0"/>
            <a:r>
              <a:rPr lang="he-IL" dirty="0" smtClean="0"/>
              <a:t>		  </a:t>
            </a:r>
            <a:r>
              <a:rPr lang="en-US" dirty="0" smtClean="0"/>
              <a:t> Mid-Project presentations: February 2016</a:t>
            </a:r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8033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454" y="86155"/>
            <a:ext cx="10515600" cy="1325563"/>
          </a:xfrm>
        </p:spPr>
        <p:txBody>
          <a:bodyPr/>
          <a:lstStyle/>
          <a:p>
            <a:pPr algn="l"/>
            <a:r>
              <a:rPr lang="en-US" dirty="0" smtClean="0"/>
              <a:t>What is Synthesis?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2959" y="1197944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 algn="l" rtl="0">
              <a:buNone/>
            </a:pPr>
            <a:r>
              <a:rPr lang="en-US" dirty="0" smtClean="0"/>
              <a:t>“Program </a:t>
            </a:r>
            <a:r>
              <a:rPr lang="en-US" dirty="0"/>
              <a:t>synthesis is a special form of automatic programming that is most often paired with a technique for formal verification. The goal is to construct automatically a program that provably satisfies a given </a:t>
            </a:r>
            <a:r>
              <a:rPr lang="en-US" dirty="0" smtClean="0"/>
              <a:t>high-level specification</a:t>
            </a:r>
            <a:r>
              <a:rPr lang="en-US" dirty="0"/>
              <a:t>. In contrast to other automatic programming techniques, the specifications are usually non-algorithmic statements of an appropriate logical </a:t>
            </a:r>
            <a:r>
              <a:rPr lang="en-US" dirty="0" smtClean="0"/>
              <a:t>calculus.”                 		</a:t>
            </a:r>
            <a:r>
              <a:rPr lang="en-US" dirty="0" smtClean="0">
                <a:solidFill>
                  <a:schemeClr val="accent1"/>
                </a:solidFill>
              </a:rPr>
              <a:t>Wikipedia</a:t>
            </a:r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r>
              <a:rPr lang="en-US" dirty="0" smtClean="0"/>
              <a:t>“Given a requirement which a circuit  is to satisfy, we may suppose the requirement expressed in some suitable logistic system … The synthesis problem is then to find recursion equivalences representing a circuit that satisfies the given requirement (or alternatively, to determine that there is no such circuit). 					</a:t>
            </a:r>
            <a:r>
              <a:rPr lang="en-US" dirty="0" smtClean="0">
                <a:solidFill>
                  <a:schemeClr val="accent1"/>
                </a:solidFill>
              </a:rPr>
              <a:t>A. Church (1957)</a:t>
            </a:r>
            <a:endParaRPr lang="en-US" dirty="0"/>
          </a:p>
          <a:p>
            <a:pPr marL="0" indent="0" algn="l" rtl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774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Computation Tree Logic (CTL)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712" y="1585401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CTL is a type of temporal logic. Temporal Logic was introduced by </a:t>
            </a:r>
            <a:r>
              <a:rPr lang="en-US" dirty="0" err="1" smtClean="0"/>
              <a:t>Pnueli</a:t>
            </a:r>
            <a:r>
              <a:rPr lang="en-US" dirty="0" smtClean="0"/>
              <a:t> (1977) to specify temporal behavior of reactive systems.</a:t>
            </a:r>
          </a:p>
          <a:p>
            <a:pPr algn="l" rtl="0"/>
            <a:r>
              <a:rPr lang="en-US" dirty="0" smtClean="0"/>
              <a:t>In </a:t>
            </a:r>
            <a:r>
              <a:rPr lang="en-US" dirty="0"/>
              <a:t>CTL one can express properties that should hold for all the paths that start in a state, as well as for properties that should hold just for some of the paths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/>
              <a:t>F</a:t>
            </a:r>
            <a:r>
              <a:rPr lang="en-US" dirty="0" smtClean="0"/>
              <a:t>or instance CTL formula AF p -  expresses the condition that, for all the paths (A) starting from a  given state, eventually in the future condition p must hold.</a:t>
            </a:r>
          </a:p>
          <a:p>
            <a:pPr algn="l" rtl="0"/>
            <a:r>
              <a:rPr lang="en-US" dirty="0" smtClean="0"/>
              <a:t>CTL formula EF p, on the other hand, requires that there exists some path (E) that eventually in the future satisfies p.</a:t>
            </a:r>
          </a:p>
          <a:p>
            <a:pPr algn="l" rtl="0"/>
            <a:r>
              <a:rPr lang="en-US" dirty="0" smtClean="0"/>
              <a:t>A tool and language that implements CTL model-checking - </a:t>
            </a:r>
            <a:r>
              <a:rPr lang="en-US" dirty="0" err="1" smtClean="0"/>
              <a:t>NuSMV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04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Example – Tic Tac Toe game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l" rtl="0">
              <a:buNone/>
            </a:pPr>
            <a:r>
              <a:rPr lang="en-US" dirty="0" smtClean="0"/>
              <a:t>In a tic-tac-toe game one must arrange 3 consecutive symbols in a 3X3 square board.</a:t>
            </a:r>
          </a:p>
          <a:p>
            <a:pPr marL="0" indent="0" algn="l" rtl="0">
              <a:buNone/>
            </a:pPr>
            <a:r>
              <a:rPr lang="en-US" dirty="0" smtClean="0"/>
              <a:t>Problem specifications:</a:t>
            </a:r>
          </a:p>
          <a:p>
            <a:pPr algn="l" rtl="0"/>
            <a:r>
              <a:rPr lang="en-US" dirty="0" smtClean="0"/>
              <a:t>A player must use only use his symbol, play only on his turn and only mark an empty square.</a:t>
            </a:r>
          </a:p>
          <a:p>
            <a:pPr marL="0" indent="0" algn="l" rtl="0">
              <a:buNone/>
            </a:pPr>
            <a:r>
              <a:rPr lang="en-US" dirty="0" smtClean="0"/>
              <a:t>We started by adding a no-lose specification with the following CTL formula:</a:t>
            </a:r>
          </a:p>
          <a:p>
            <a:pPr marL="0" indent="0" algn="l" rtl="0">
              <a:buNone/>
            </a:pPr>
            <a:r>
              <a:rPr lang="en-US" dirty="0" smtClean="0"/>
              <a:t> 		!(EX(AX(EX(AX(EX(AX(EX(AX(EX !</a:t>
            </a:r>
            <a:r>
              <a:rPr lang="en-US" dirty="0" err="1" smtClean="0"/>
              <a:t>OtherPlayerWin</a:t>
            </a:r>
            <a:r>
              <a:rPr lang="en-US" dirty="0" smtClean="0"/>
              <a:t>)))))))))</a:t>
            </a:r>
          </a:p>
          <a:p>
            <a:pPr marL="0" indent="0" algn="l" rtl="0">
              <a:buNone/>
            </a:pPr>
            <a:r>
              <a:rPr lang="en-US" dirty="0" smtClean="0"/>
              <a:t>We used this specification because we wanted </a:t>
            </a:r>
            <a:r>
              <a:rPr lang="en-US" dirty="0" err="1" smtClean="0"/>
              <a:t>NuSMV</a:t>
            </a:r>
            <a:r>
              <a:rPr lang="en-US" dirty="0" smtClean="0"/>
              <a:t> to return a counter example which ensures the 2</a:t>
            </a:r>
            <a:r>
              <a:rPr lang="en-US" baseline="30000" dirty="0" smtClean="0"/>
              <a:t>nd</a:t>
            </a:r>
            <a:r>
              <a:rPr lang="en-US" dirty="0" smtClean="0"/>
              <a:t> player does not win.</a:t>
            </a:r>
          </a:p>
          <a:p>
            <a:pPr marL="0" indent="0" algn="l" rtl="0">
              <a:buNone/>
            </a:pPr>
            <a:r>
              <a:rPr lang="en-US" dirty="0" smtClean="0"/>
              <a:t>We then created a program using CPP which governs the board state,  turn state and gives us a simple GUI. The CPP creates a new </a:t>
            </a:r>
            <a:r>
              <a:rPr lang="en-US" dirty="0" err="1" smtClean="0"/>
              <a:t>NuSMV</a:t>
            </a:r>
            <a:r>
              <a:rPr lang="en-US" dirty="0" smtClean="0"/>
              <a:t> code  for each turn in order to implement all the specifications, then processes and “plays” according to the </a:t>
            </a:r>
            <a:r>
              <a:rPr lang="en-US" dirty="0" err="1" smtClean="0"/>
              <a:t>NuSMV</a:t>
            </a:r>
            <a:r>
              <a:rPr lang="en-US" dirty="0" smtClean="0"/>
              <a:t> result.</a:t>
            </a:r>
          </a:p>
          <a:p>
            <a:pPr marL="0" indent="0" algn="l" rtl="0">
              <a:buNone/>
            </a:pPr>
            <a:r>
              <a:rPr lang="en-US" dirty="0" smtClean="0"/>
              <a:t>At the next stage we added, by using CTL, the specification for win-first-if-possible strategy:</a:t>
            </a:r>
          </a:p>
          <a:p>
            <a:pPr marL="0" indent="0" algn="l" rtl="0">
              <a:buNone/>
            </a:pPr>
            <a:r>
              <a:rPr lang="en-US" dirty="0" smtClean="0"/>
              <a:t>!(EX(AX(EX(AX(EX(AX(EX(AX(EX win1)))))))))</a:t>
            </a:r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8626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51" y="2642499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What’s next?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7932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Car-to-X communication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endParaRPr lang="en-US" dirty="0" smtClean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 smtClean="0"/>
              <a:t>The problem:</a:t>
            </a:r>
          </a:p>
          <a:p>
            <a:pPr marL="0" indent="0" algn="l">
              <a:buNone/>
            </a:pPr>
            <a:r>
              <a:rPr lang="en-US" dirty="0" smtClean="0"/>
              <a:t>Cars are driving on a two-lane road. On one of the lanes there’s an obstacle which blocks part of it. </a:t>
            </a:r>
          </a:p>
          <a:p>
            <a:pPr marL="0" indent="0" algn="l">
              <a:buNone/>
            </a:pPr>
            <a:r>
              <a:rPr lang="en-US" dirty="0" smtClean="0"/>
              <a:t>We want to synthesize a driver assistance system which tells the driver if the other lane is free and he can bypass the obstacle.</a:t>
            </a:r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r>
              <a:rPr lang="en-US" dirty="0" smtClean="0"/>
              <a:t>How can we achieve that?</a:t>
            </a:r>
            <a:endParaRPr lang="he-I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5405" y="239416"/>
            <a:ext cx="493395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790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System rules and specification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0451" y="1507910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algn="l" rtl="0"/>
            <a:r>
              <a:rPr lang="en-US" dirty="0" smtClean="0"/>
              <a:t>Collect/Transmit relevant information about cars and traffic in real time.</a:t>
            </a:r>
          </a:p>
          <a:p>
            <a:pPr algn="l" rtl="0"/>
            <a:r>
              <a:rPr lang="en-US" dirty="0" smtClean="0"/>
              <a:t>Ensure no “crashes” occur (robust solution). </a:t>
            </a:r>
          </a:p>
          <a:p>
            <a:pPr algn="l" rtl="0"/>
            <a:r>
              <a:rPr lang="en-US" dirty="0" smtClean="0"/>
              <a:t>Ensure “safety” and “liveness” of system.</a:t>
            </a:r>
          </a:p>
          <a:p>
            <a:pPr algn="l" rtl="0"/>
            <a:r>
              <a:rPr lang="en-US" dirty="0" smtClean="0"/>
              <a:t>Enable scaling of the system to allow large number of cars (we shall start with up to 4).</a:t>
            </a:r>
          </a:p>
          <a:p>
            <a:pPr algn="l" rtl="0"/>
            <a:r>
              <a:rPr lang="en-US" dirty="0" smtClean="0"/>
              <a:t>Ensure car does not wait more then K time units.</a:t>
            </a:r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r>
              <a:rPr lang="en-US" u="sng" dirty="0" smtClean="0"/>
              <a:t>Next Steps: </a:t>
            </a:r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r>
              <a:rPr lang="en-US" dirty="0" smtClean="0"/>
              <a:t>- Implement Synthesis method using </a:t>
            </a:r>
            <a:r>
              <a:rPr lang="en-US" dirty="0" err="1" smtClean="0"/>
              <a:t>NuSMV</a:t>
            </a:r>
            <a:r>
              <a:rPr lang="en-US" dirty="0" smtClean="0"/>
              <a:t> framework (open source)</a:t>
            </a:r>
          </a:p>
          <a:p>
            <a:pPr marL="0" indent="0" algn="l" rtl="0">
              <a:buNone/>
            </a:pPr>
            <a:r>
              <a:rPr lang="en-US" dirty="0" smtClean="0"/>
              <a:t>- Evaluate compared to state of the art methods (Synthesis Competitions)</a:t>
            </a:r>
          </a:p>
          <a:p>
            <a:pPr marL="0" indent="0" algn="l" rtl="0">
              <a:buNone/>
            </a:pPr>
            <a:r>
              <a:rPr lang="en-US" dirty="0" smtClean="0"/>
              <a:t>- In future may  be tested in real robotic system (Collaboration with </a:t>
            </a:r>
            <a:r>
              <a:rPr lang="en-US" dirty="0" err="1" smtClean="0"/>
              <a:t>Greenyer</a:t>
            </a:r>
            <a:r>
              <a:rPr lang="en-US" dirty="0" smtClean="0"/>
              <a:t> at </a:t>
            </a:r>
            <a:r>
              <a:rPr lang="en-US" dirty="0"/>
              <a:t> </a:t>
            </a:r>
            <a:r>
              <a:rPr lang="en-US" dirty="0" smtClean="0"/>
              <a:t>Hannover, A. Marron at Weizmann Institute)  </a:t>
            </a:r>
          </a:p>
          <a:p>
            <a:pPr marL="0" indent="0" algn="l" rtl="0">
              <a:buNone/>
            </a:pPr>
            <a:endParaRPr lang="en-US" dirty="0" smtClean="0"/>
          </a:p>
          <a:p>
            <a:pPr marL="0" indent="0" algn="l" rtl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02210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1201</TotalTime>
  <Words>397</Words>
  <Application>Microsoft Office PowerPoint</Application>
  <PresentationFormat>Widescreen</PresentationFormat>
  <Paragraphs>51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Software Synthesis</vt:lpstr>
      <vt:lpstr>What is Synthesis?</vt:lpstr>
      <vt:lpstr>Computation Tree Logic (CTL)</vt:lpstr>
      <vt:lpstr>Example – Tic Tac Toe game</vt:lpstr>
      <vt:lpstr>What’s next?</vt:lpstr>
      <vt:lpstr>Car-to-X communication</vt:lpstr>
      <vt:lpstr>System rules and specification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סינטזה של תוכנה</dc:title>
  <dc:creator>omriajchenbaum@gmail.com</dc:creator>
  <cp:lastModifiedBy>Julia Almog</cp:lastModifiedBy>
  <cp:revision>24</cp:revision>
  <dcterms:created xsi:type="dcterms:W3CDTF">2016-02-10T09:10:32Z</dcterms:created>
  <dcterms:modified xsi:type="dcterms:W3CDTF">2016-02-18T06:52:49Z</dcterms:modified>
</cp:coreProperties>
</file>