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57" r:id="rId4"/>
    <p:sldId id="256"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404898-96DD-44F7-84A6-22951A8A018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105347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04898-96DD-44F7-84A6-22951A8A018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424581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04898-96DD-44F7-84A6-22951A8A018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193131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15878267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275047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44341788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4100247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8" name="Footer Placeholder 7"/>
          <p:cNvSpPr>
            <a:spLocks noGrp="1"/>
          </p:cNvSpPr>
          <p:nvPr>
            <p:ph type="ftr" sz="quarter" idx="11"/>
          </p:nvPr>
        </p:nvSpPr>
        <p:spPr/>
        <p:txBody>
          <a:bodyPr/>
          <a:lstStyle/>
          <a:p>
            <a:endParaRPr lang="en-US">
              <a:solidFill>
                <a:prstClr val="white">
                  <a:lumMod val="75000"/>
                </a:prstClr>
              </a:solidFill>
            </a:endParaRPr>
          </a:p>
        </p:txBody>
      </p:sp>
      <p:sp>
        <p:nvSpPr>
          <p:cNvPr id="9" name="Slide Number Placeholder 8"/>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3864900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a:solidFill>
                <a:prstClr val="white">
                  <a:lumMod val="75000"/>
                </a:prstClr>
              </a:solidFill>
            </a:endParaRPr>
          </a:p>
        </p:txBody>
      </p:sp>
      <p:sp>
        <p:nvSpPr>
          <p:cNvPr id="5" name="Slide Number Placeholder 4"/>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4014031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3" name="Footer Placeholder 2"/>
          <p:cNvSpPr>
            <a:spLocks noGrp="1"/>
          </p:cNvSpPr>
          <p:nvPr>
            <p:ph type="ftr" sz="quarter" idx="11"/>
          </p:nvPr>
        </p:nvSpPr>
        <p:spPr/>
        <p:txBody>
          <a:bodyPr/>
          <a:lstStyle/>
          <a:p>
            <a:endParaRPr lang="en-US">
              <a:solidFill>
                <a:prstClr val="white">
                  <a:lumMod val="75000"/>
                </a:prstClr>
              </a:solidFill>
            </a:endParaRPr>
          </a:p>
        </p:txBody>
      </p:sp>
      <p:sp>
        <p:nvSpPr>
          <p:cNvPr id="4" name="Slide Number Placeholder 3"/>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243319939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4913940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04898-96DD-44F7-84A6-22951A8A018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1273372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6" name="Footer Placeholder 5"/>
          <p:cNvSpPr>
            <a:spLocks noGrp="1"/>
          </p:cNvSpPr>
          <p:nvPr>
            <p:ph type="ftr" sz="quarter" idx="11"/>
          </p:nvPr>
        </p:nvSpPr>
        <p:spPr>
          <a:xfrm>
            <a:off x="1141412" y="5883275"/>
            <a:ext cx="5105400" cy="365125"/>
          </a:xfrm>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a:xfrm>
            <a:off x="10742612" y="5883275"/>
            <a:ext cx="322567" cy="365125"/>
          </a:xfrm>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398744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127648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3042297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2296423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462365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2561710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1571249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628058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16013586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404898-96DD-44F7-84A6-22951A8A018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361311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404898-96DD-44F7-84A6-22951A8A0185}"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101728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04898-96DD-44F7-84A6-22951A8A0185}" type="datetimeFigureOut">
              <a:rPr lang="en-US" smtClean="0"/>
              <a:t>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36638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04898-96DD-44F7-84A6-22951A8A0185}" type="datetimeFigureOut">
              <a:rPr lang="en-US" smtClean="0"/>
              <a:t>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30157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04898-96DD-44F7-84A6-22951A8A0185}" type="datetimeFigureOut">
              <a:rPr lang="en-US" smtClean="0"/>
              <a:t>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64551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04898-96DD-44F7-84A6-22951A8A0185}"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174470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04898-96DD-44F7-84A6-22951A8A0185}"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6660D-5DD1-469D-8506-5211FD234CF0}" type="slidenum">
              <a:rPr lang="en-US" smtClean="0"/>
              <a:t>‹#›</a:t>
            </a:fld>
            <a:endParaRPr lang="en-US"/>
          </a:p>
        </p:txBody>
      </p:sp>
    </p:spTree>
    <p:extLst>
      <p:ext uri="{BB962C8B-B14F-4D97-AF65-F5344CB8AC3E}">
        <p14:creationId xmlns:p14="http://schemas.microsoft.com/office/powerpoint/2010/main" val="349924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04898-96DD-44F7-84A6-22951A8A0185}" type="datetimeFigureOut">
              <a:rPr lang="en-US" smtClean="0"/>
              <a:t>2/18/2016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6660D-5DD1-469D-8506-5211FD234CF0}" type="slidenum">
              <a:rPr lang="en-US" smtClean="0"/>
              <a:t>‹#›</a:t>
            </a:fld>
            <a:endParaRPr lang="en-US"/>
          </a:p>
        </p:txBody>
      </p:sp>
    </p:spTree>
    <p:extLst>
      <p:ext uri="{BB962C8B-B14F-4D97-AF65-F5344CB8AC3E}">
        <p14:creationId xmlns:p14="http://schemas.microsoft.com/office/powerpoint/2010/main" val="277678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29102E5-4B56-4DD6-BD9E-62B33AB3F4A9}" type="datetimeFigureOut">
              <a:rPr lang="en-US" smtClean="0">
                <a:solidFill>
                  <a:prstClr val="white">
                    <a:lumMod val="75000"/>
                  </a:prstClr>
                </a:solidFill>
              </a:rPr>
              <a:pPr/>
              <a:t>2/18/2016</a:t>
            </a:fld>
            <a:endParaRPr lang="en-US">
              <a:solidFill>
                <a:prstClr val="white">
                  <a:lumMod val="75000"/>
                </a:prstClr>
              </a:solidFill>
            </a:endParaRP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solidFill>
                <a:prstClr val="white">
                  <a:lumMod val="75000"/>
                </a:prstClr>
              </a:solidFill>
            </a:endParaRP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B84DDAA-F4BD-45CB-B599-FE5082E06D10}"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76452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491" y="409586"/>
            <a:ext cx="10931236" cy="1754326"/>
          </a:xfrm>
          <a:prstGeom prst="rect">
            <a:avLst/>
          </a:prstGeom>
          <a:noFill/>
        </p:spPr>
        <p:txBody>
          <a:bodyPr wrap="square" rtlCol="0">
            <a:spAutoFit/>
          </a:bodyPr>
          <a:lstStyle/>
          <a:p>
            <a:pPr algn="ctr"/>
            <a:r>
              <a:rPr lang="en-US" sz="5400" dirty="0" smtClean="0">
                <a:solidFill>
                  <a:prstClr val="white"/>
                </a:solidFill>
                <a:latin typeface="Aharoni" panose="02010803020104030203" pitchFamily="2" charset="-79"/>
                <a:cs typeface="Aharoni" panose="02010803020104030203" pitchFamily="2" charset="-79"/>
              </a:rPr>
              <a:t>Vision </a:t>
            </a:r>
            <a:r>
              <a:rPr lang="en-US" sz="5400" dirty="0">
                <a:solidFill>
                  <a:prstClr val="white"/>
                </a:solidFill>
                <a:latin typeface="Aharoni" panose="02010803020104030203" pitchFamily="2" charset="-79"/>
                <a:cs typeface="Aharoni" panose="02010803020104030203" pitchFamily="2" charset="-79"/>
              </a:rPr>
              <a:t>&amp; Image </a:t>
            </a:r>
            <a:r>
              <a:rPr lang="en-US" sz="5400" dirty="0" smtClean="0">
                <a:solidFill>
                  <a:prstClr val="white"/>
                </a:solidFill>
                <a:latin typeface="Aharoni" panose="02010803020104030203" pitchFamily="2" charset="-79"/>
                <a:cs typeface="Aharoni" panose="02010803020104030203" pitchFamily="2" charset="-79"/>
              </a:rPr>
              <a:t>Processing</a:t>
            </a:r>
            <a:r>
              <a:rPr lang="en-US" sz="5400" dirty="0">
                <a:solidFill>
                  <a:prstClr val="white"/>
                </a:solidFill>
                <a:latin typeface="Aharoni" panose="02010803020104030203" pitchFamily="2" charset="-79"/>
                <a:cs typeface="Aharoni" panose="02010803020104030203" pitchFamily="2" charset="-79"/>
              </a:rPr>
              <a:t> </a:t>
            </a:r>
            <a:r>
              <a:rPr lang="en-US" sz="5400" dirty="0" smtClean="0">
                <a:solidFill>
                  <a:prstClr val="white"/>
                </a:solidFill>
                <a:latin typeface="Aharoni" panose="02010803020104030203" pitchFamily="2" charset="-79"/>
                <a:cs typeface="Aharoni" panose="02010803020104030203" pitchFamily="2" charset="-79"/>
              </a:rPr>
              <a:t>for </a:t>
            </a:r>
            <a:r>
              <a:rPr lang="en-US" sz="5400" dirty="0" err="1">
                <a:solidFill>
                  <a:prstClr val="white"/>
                </a:solidFill>
                <a:latin typeface="Aharoni" panose="02010803020104030203" pitchFamily="2" charset="-79"/>
                <a:cs typeface="Aharoni" panose="02010803020104030203" pitchFamily="2" charset="-79"/>
              </a:rPr>
              <a:t>RoboCup</a:t>
            </a:r>
            <a:r>
              <a:rPr lang="en-US" sz="5400" dirty="0">
                <a:solidFill>
                  <a:prstClr val="white"/>
                </a:solidFill>
                <a:latin typeface="Aharoni" panose="02010803020104030203" pitchFamily="2" charset="-79"/>
                <a:cs typeface="Aharoni" panose="02010803020104030203" pitchFamily="2" charset="-79"/>
              </a:rPr>
              <a:t> KSL League </a:t>
            </a:r>
          </a:p>
        </p:txBody>
      </p:sp>
      <p:sp>
        <p:nvSpPr>
          <p:cNvPr id="3" name="TextBox 2"/>
          <p:cNvSpPr txBox="1"/>
          <p:nvPr/>
        </p:nvSpPr>
        <p:spPr>
          <a:xfrm>
            <a:off x="810491" y="3875809"/>
            <a:ext cx="3801041" cy="1938992"/>
          </a:xfrm>
          <a:prstGeom prst="rect">
            <a:avLst/>
          </a:prstGeom>
          <a:noFill/>
        </p:spPr>
        <p:txBody>
          <a:bodyPr wrap="none" rtlCol="0">
            <a:spAutoFit/>
          </a:bodyPr>
          <a:lstStyle/>
          <a:p>
            <a:r>
              <a:rPr lang="en-US" sz="4000" dirty="0"/>
              <a:t>Rami </a:t>
            </a:r>
            <a:r>
              <a:rPr lang="en-US" sz="4000" dirty="0" err="1" smtClean="0"/>
              <a:t>Isachar</a:t>
            </a:r>
            <a:r>
              <a:rPr lang="en-US" sz="4000" dirty="0" smtClean="0"/>
              <a:t> </a:t>
            </a:r>
          </a:p>
          <a:p>
            <a:r>
              <a:rPr lang="en-US" sz="4000" dirty="0" err="1" smtClean="0"/>
              <a:t>Lihen</a:t>
            </a:r>
            <a:r>
              <a:rPr lang="en-US" sz="4000" dirty="0" smtClean="0"/>
              <a:t> </a:t>
            </a:r>
            <a:r>
              <a:rPr lang="en-US" sz="4000" dirty="0" err="1"/>
              <a:t>Sternfled</a:t>
            </a:r>
            <a:endParaRPr lang="en-US" sz="4000" dirty="0"/>
          </a:p>
          <a:p>
            <a:endParaRPr lang="en-US" sz="4000" dirty="0"/>
          </a:p>
        </p:txBody>
      </p:sp>
    </p:spTree>
    <p:extLst>
      <p:ext uri="{BB962C8B-B14F-4D97-AF65-F5344CB8AC3E}">
        <p14:creationId xmlns:p14="http://schemas.microsoft.com/office/powerpoint/2010/main" val="97528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5"/>
            <a:ext cx="8715375" cy="1325563"/>
          </a:xfrm>
        </p:spPr>
        <p:txBody>
          <a:bodyPr>
            <a:normAutofit/>
          </a:bodyPr>
          <a:lstStyle/>
          <a:p>
            <a:pPr algn="ctr"/>
            <a:r>
              <a:rPr lang="en-US" dirty="0" smtClean="0"/>
              <a:t/>
            </a:r>
            <a:br>
              <a:rPr lang="en-US" dirty="0" smtClean="0"/>
            </a:br>
            <a:endParaRPr lang="en-US" dirty="0"/>
          </a:p>
        </p:txBody>
      </p:sp>
      <p:sp>
        <p:nvSpPr>
          <p:cNvPr id="3" name="Content Placeholder 2"/>
          <p:cNvSpPr>
            <a:spLocks noGrp="1"/>
          </p:cNvSpPr>
          <p:nvPr>
            <p:ph idx="1"/>
          </p:nvPr>
        </p:nvSpPr>
        <p:spPr>
          <a:xfrm>
            <a:off x="695325" y="3168650"/>
            <a:ext cx="10515600" cy="4351338"/>
          </a:xfrm>
        </p:spPr>
        <p:txBody>
          <a:bodyPr/>
          <a:lstStyle/>
          <a:p>
            <a:pPr marL="0" indent="0">
              <a:buNone/>
            </a:pPr>
            <a:r>
              <a:rPr lang="en-US" dirty="0" smtClean="0"/>
              <a:t>The Vision module is responsible for image processing. </a:t>
            </a:r>
            <a:r>
              <a:rPr lang="en-US" dirty="0"/>
              <a:t>The main goal </a:t>
            </a:r>
            <a:r>
              <a:rPr lang="en-US" dirty="0" smtClean="0"/>
              <a:t>is to detect meaningful objects - ball, and distance to detected objects. The implementation uses some functions from the </a:t>
            </a:r>
            <a:r>
              <a:rPr lang="en-US" dirty="0" err="1" smtClean="0"/>
              <a:t>OpenCV</a:t>
            </a:r>
            <a:r>
              <a:rPr lang="en-US" dirty="0" smtClean="0"/>
              <a:t> image processing. </a:t>
            </a:r>
          </a:p>
        </p:txBody>
      </p:sp>
      <p:sp>
        <p:nvSpPr>
          <p:cNvPr id="4" name="Title 1"/>
          <p:cNvSpPr txBox="1">
            <a:spLocks/>
          </p:cNvSpPr>
          <p:nvPr/>
        </p:nvSpPr>
        <p:spPr>
          <a:xfrm>
            <a:off x="1809750" y="761999"/>
            <a:ext cx="8572500" cy="11858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solidFill>
              </a:rPr>
              <a:t>Vision module</a:t>
            </a:r>
          </a:p>
        </p:txBody>
      </p:sp>
    </p:spTree>
    <p:extLst>
      <p:ext uri="{BB962C8B-B14F-4D97-AF65-F5344CB8AC3E}">
        <p14:creationId xmlns:p14="http://schemas.microsoft.com/office/powerpoint/2010/main" val="286271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750" y="761999"/>
            <a:ext cx="8572500" cy="1185863"/>
          </a:xfrm>
        </p:spPr>
        <p:txBody>
          <a:bodyPr/>
          <a:lstStyle/>
          <a:p>
            <a:r>
              <a:rPr lang="en-US" dirty="0" smtClean="0">
                <a:solidFill>
                  <a:schemeClr val="accent6"/>
                </a:solidFill>
              </a:rPr>
              <a:t>Calibration Tool</a:t>
            </a:r>
            <a:endParaRPr lang="en-US" dirty="0">
              <a:solidFill>
                <a:schemeClr val="accent6"/>
              </a:solidFill>
            </a:endParaRPr>
          </a:p>
        </p:txBody>
      </p:sp>
      <p:sp>
        <p:nvSpPr>
          <p:cNvPr id="3" name="Subtitle 2"/>
          <p:cNvSpPr>
            <a:spLocks noGrp="1"/>
          </p:cNvSpPr>
          <p:nvPr>
            <p:ph type="subTitle" idx="1"/>
          </p:nvPr>
        </p:nvSpPr>
        <p:spPr>
          <a:xfrm>
            <a:off x="1419225" y="2154238"/>
            <a:ext cx="9144000" cy="1655762"/>
          </a:xfrm>
        </p:spPr>
        <p:txBody>
          <a:bodyPr>
            <a:normAutofit fontScale="85000" lnSpcReduction="20000"/>
          </a:bodyPr>
          <a:lstStyle/>
          <a:p>
            <a:r>
              <a:rPr lang="en-US" dirty="0" smtClean="0"/>
              <a:t>Our design contains a separate tool that adjust our image-processing to the current environment colors. The tool ”teaches” the robot how to define the green color spectrum and the white spectrum. The tool shows the user 2 images - the original image and an ”only green”/”only white” image. The user clicks on the green pixels in the original image and the tool colors only these pixels in white in the ”only green”/”only white” image, as can be seen in figure 1. (a) Original Image (b) ”Only Green” Image Figure 1: Calibration-Tool Example</a:t>
            </a:r>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1624012" y="3810000"/>
            <a:ext cx="3343275" cy="2533650"/>
          </a:xfrm>
          <a:prstGeom prst="rect">
            <a:avLst/>
          </a:prstGeom>
        </p:spPr>
      </p:pic>
      <p:pic>
        <p:nvPicPr>
          <p:cNvPr id="5" name="Picture 4"/>
          <p:cNvPicPr>
            <a:picLocks noChangeAspect="1"/>
          </p:cNvPicPr>
          <p:nvPr/>
        </p:nvPicPr>
        <p:blipFill>
          <a:blip r:embed="rId3"/>
          <a:stretch>
            <a:fillRect/>
          </a:stretch>
        </p:blipFill>
        <p:spPr>
          <a:xfrm>
            <a:off x="6686550" y="3810000"/>
            <a:ext cx="3371850" cy="2533650"/>
          </a:xfrm>
          <a:prstGeom prst="rect">
            <a:avLst/>
          </a:prstGeom>
        </p:spPr>
      </p:pic>
      <p:sp>
        <p:nvSpPr>
          <p:cNvPr id="6" name="TextBox 5"/>
          <p:cNvSpPr txBox="1"/>
          <p:nvPr/>
        </p:nvSpPr>
        <p:spPr>
          <a:xfrm>
            <a:off x="2370716" y="6343650"/>
            <a:ext cx="1849865" cy="369332"/>
          </a:xfrm>
          <a:prstGeom prst="rect">
            <a:avLst/>
          </a:prstGeom>
          <a:noFill/>
        </p:spPr>
        <p:txBody>
          <a:bodyPr wrap="none" rtlCol="0">
            <a:spAutoFit/>
          </a:bodyPr>
          <a:lstStyle/>
          <a:p>
            <a:r>
              <a:rPr lang="en-US" dirty="0" smtClean="0"/>
              <a:t>(a) Original Image</a:t>
            </a:r>
            <a:endParaRPr lang="en-US" dirty="0"/>
          </a:p>
        </p:txBody>
      </p:sp>
      <p:sp>
        <p:nvSpPr>
          <p:cNvPr id="7" name="TextBox 6"/>
          <p:cNvSpPr txBox="1"/>
          <p:nvPr/>
        </p:nvSpPr>
        <p:spPr>
          <a:xfrm>
            <a:off x="7186477" y="6343650"/>
            <a:ext cx="2371996" cy="369332"/>
          </a:xfrm>
          <a:prstGeom prst="rect">
            <a:avLst/>
          </a:prstGeom>
          <a:noFill/>
        </p:spPr>
        <p:txBody>
          <a:bodyPr wrap="none" rtlCol="0">
            <a:spAutoFit/>
          </a:bodyPr>
          <a:lstStyle/>
          <a:p>
            <a:r>
              <a:rPr lang="en-US" dirty="0" smtClean="0"/>
              <a:t>(b) ”Only Green” Image</a:t>
            </a:r>
            <a:endParaRPr lang="en-US" dirty="0"/>
          </a:p>
        </p:txBody>
      </p:sp>
    </p:spTree>
    <p:extLst>
      <p:ext uri="{BB962C8B-B14F-4D97-AF65-F5344CB8AC3E}">
        <p14:creationId xmlns:p14="http://schemas.microsoft.com/office/powerpoint/2010/main" val="150098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Common Image Processing Techniques </a:t>
            </a:r>
            <a:endParaRPr lang="en-US"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en-US" b="1" dirty="0" smtClean="0"/>
              <a:t>HSV</a:t>
            </a:r>
            <a:r>
              <a:rPr lang="en-US" dirty="0" smtClean="0"/>
              <a:t> - We prefer to use the HSV(</a:t>
            </a:r>
            <a:r>
              <a:rPr lang="en-US" dirty="0" err="1" smtClean="0"/>
              <a:t>hue,saturation</a:t>
            </a:r>
            <a:r>
              <a:rPr lang="en-US" dirty="0" smtClean="0"/>
              <a:t> &amp; value) image format over the common RGB format. RGB components of an object’s color in a digital image are all correlated with the amount of light hitting the object ,and therefore with each other. Thus, image descriptions in terms of RGB components make object discrimination difficult. Instead, descriptions in terms of HSV are far more relevant. </a:t>
            </a:r>
          </a:p>
          <a:p>
            <a:r>
              <a:rPr lang="en-US" b="1" dirty="0" smtClean="0"/>
              <a:t>Dynamic Threshold </a:t>
            </a:r>
            <a:r>
              <a:rPr lang="en-US" dirty="0" smtClean="0"/>
              <a:t>- Almost every image processing in our code starts with an ”image segmentation”. This is done in a very simple way, using the threshold method. The threshold uses the values that were calibrated with our calibration tool. By doing this, the threshold varies with every calibration, making it adaptive to a variety of lighting conditions, grass color, etc. </a:t>
            </a:r>
          </a:p>
          <a:p>
            <a:r>
              <a:rPr lang="en-US" b="1" dirty="0" smtClean="0"/>
              <a:t>Erosion &amp; Dilation </a:t>
            </a:r>
            <a:r>
              <a:rPr lang="en-US" dirty="0" smtClean="0"/>
              <a:t>-</a:t>
            </a:r>
            <a:r>
              <a:rPr lang="en-US" b="1" dirty="0" smtClean="0"/>
              <a:t> </a:t>
            </a:r>
            <a:r>
              <a:rPr lang="en-US" dirty="0" smtClean="0"/>
              <a:t>After </a:t>
            </a:r>
            <a:r>
              <a:rPr lang="en-US" dirty="0" err="1" smtClean="0"/>
              <a:t>thresholding</a:t>
            </a:r>
            <a:r>
              <a:rPr lang="en-US" dirty="0" smtClean="0"/>
              <a:t> we use Erosion &amp; Dilation to ”fill holes” in the given B&amp;W image. Erosion is done by applying a filter on the image that changes pixel color to white </a:t>
            </a:r>
            <a:r>
              <a:rPr lang="en-US" dirty="0" err="1" smtClean="0"/>
              <a:t>iff</a:t>
            </a:r>
            <a:r>
              <a:rPr lang="en-US" dirty="0" smtClean="0"/>
              <a:t> all the pixels that surrounds it are white. Dilation does the same action for black pixels. Combining these filters gives us the ability to ”fill holes” and more. Various algorithms have been tested regarding ball, goal and white-lines detection. ultimately we’ve chosen the most efficient one in terms of fast computations and accuracy as described below.</a:t>
            </a:r>
            <a:endParaRPr lang="en-US" dirty="0"/>
          </a:p>
        </p:txBody>
      </p:sp>
    </p:spTree>
    <p:extLst>
      <p:ext uri="{BB962C8B-B14F-4D97-AF65-F5344CB8AC3E}">
        <p14:creationId xmlns:p14="http://schemas.microsoft.com/office/powerpoint/2010/main" val="203970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20325" cy="1149350"/>
          </a:xfrm>
        </p:spPr>
        <p:txBody>
          <a:bodyPr/>
          <a:lstStyle/>
          <a:p>
            <a:r>
              <a:rPr lang="en-US" dirty="0" smtClean="0">
                <a:solidFill>
                  <a:srgbClr val="00B050"/>
                </a:solidFill>
              </a:rPr>
              <a:t>Ball Detection </a:t>
            </a:r>
            <a:endParaRPr lang="en-US" dirty="0">
              <a:solidFill>
                <a:srgbClr val="00B050"/>
              </a:solidFill>
            </a:endParaRPr>
          </a:p>
        </p:txBody>
      </p:sp>
      <p:sp>
        <p:nvSpPr>
          <p:cNvPr id="3" name="Content Placeholder 2"/>
          <p:cNvSpPr>
            <a:spLocks noGrp="1"/>
          </p:cNvSpPr>
          <p:nvPr>
            <p:ph idx="1"/>
          </p:nvPr>
        </p:nvSpPr>
        <p:spPr>
          <a:xfrm>
            <a:off x="762000" y="1514476"/>
            <a:ext cx="10515600" cy="4351338"/>
          </a:xfrm>
        </p:spPr>
        <p:txBody>
          <a:bodyPr>
            <a:normAutofit/>
          </a:bodyPr>
          <a:lstStyle/>
          <a:p>
            <a:r>
              <a:rPr lang="en-US" dirty="0" smtClean="0"/>
              <a:t>The ball detection algorithm is based on finding circle shapes in a B&amp;W image. Assuming light conditions are very noisy and therefore unexpected, as well as the colors of the ball are unknown, we have tried to develop an algorithm that is based on the geometry of the object and not on the objects color. We use </a:t>
            </a:r>
            <a:r>
              <a:rPr lang="en-US" dirty="0" err="1" smtClean="0"/>
              <a:t>OpenCV’s</a:t>
            </a:r>
            <a:r>
              <a:rPr lang="en-US" dirty="0" smtClean="0"/>
              <a:t> Hough transform functions, in particular </a:t>
            </a:r>
            <a:r>
              <a:rPr lang="en-US" dirty="0" err="1" smtClean="0"/>
              <a:t>HoughCircles</a:t>
            </a:r>
            <a:r>
              <a:rPr lang="en-US" dirty="0" smtClean="0"/>
              <a:t>, to detect circular objects. </a:t>
            </a:r>
            <a:endParaRPr lang="en-US" dirty="0"/>
          </a:p>
        </p:txBody>
      </p:sp>
    </p:spTree>
    <p:extLst>
      <p:ext uri="{BB962C8B-B14F-4D97-AF65-F5344CB8AC3E}">
        <p14:creationId xmlns:p14="http://schemas.microsoft.com/office/powerpoint/2010/main" val="144666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Ball Detection </a:t>
            </a:r>
            <a:r>
              <a:rPr lang="en-US" dirty="0" err="1" smtClean="0">
                <a:solidFill>
                  <a:srgbClr val="00B050"/>
                </a:solidFill>
              </a:rPr>
              <a:t>Cont</a:t>
            </a:r>
            <a:r>
              <a:rPr lang="en-US" dirty="0" smtClean="0">
                <a:solidFill>
                  <a:srgbClr val="00B050"/>
                </a:solidFill>
              </a:rPr>
              <a:t>’</a:t>
            </a:r>
            <a:endParaRPr lang="en-US" dirty="0">
              <a:solidFill>
                <a:srgbClr val="00B050"/>
              </a:solidFill>
            </a:endParaRPr>
          </a:p>
        </p:txBody>
      </p:sp>
      <p:sp>
        <p:nvSpPr>
          <p:cNvPr id="3" name="Content Placeholder 2"/>
          <p:cNvSpPr>
            <a:spLocks noGrp="1"/>
          </p:cNvSpPr>
          <p:nvPr>
            <p:ph idx="1"/>
          </p:nvPr>
        </p:nvSpPr>
        <p:spPr>
          <a:xfrm>
            <a:off x="685800" y="1435100"/>
            <a:ext cx="10668000" cy="3108325"/>
          </a:xfrm>
        </p:spPr>
        <p:txBody>
          <a:bodyPr/>
          <a:lstStyle/>
          <a:p>
            <a:pPr marL="0" indent="0">
              <a:buNone/>
            </a:pPr>
            <a:r>
              <a:rPr lang="en-US" sz="2000" dirty="0" smtClean="0"/>
              <a:t>we ensure that the founded circular object is located on a green background, in order to eliminate circular objects positioned outside the field. We also take into consideration the fact that the ball is 50% white. We color in white the other 50% non-white pixels (which are inside the ball boundaries) by applying </a:t>
            </a:r>
            <a:r>
              <a:rPr lang="en-US" sz="2000" dirty="0" err="1" smtClean="0"/>
              <a:t>Erosion&amp;Dilation</a:t>
            </a:r>
            <a:r>
              <a:rPr lang="en-US" sz="2000" dirty="0" smtClean="0"/>
              <a:t> to the B&amp;W image. By doing it we get a perfect circle, which is easier to detect. A ball detection example is presented in figure 2 </a:t>
            </a:r>
          </a:p>
          <a:p>
            <a:endParaRPr lang="en-US" dirty="0"/>
          </a:p>
        </p:txBody>
      </p:sp>
      <p:pic>
        <p:nvPicPr>
          <p:cNvPr id="4" name="Picture 3"/>
          <p:cNvPicPr>
            <a:picLocks noChangeAspect="1"/>
          </p:cNvPicPr>
          <p:nvPr/>
        </p:nvPicPr>
        <p:blipFill>
          <a:blip r:embed="rId2"/>
          <a:stretch>
            <a:fillRect/>
          </a:stretch>
        </p:blipFill>
        <p:spPr>
          <a:xfrm>
            <a:off x="3600449" y="2989262"/>
            <a:ext cx="4467225" cy="3343275"/>
          </a:xfrm>
          <a:prstGeom prst="rect">
            <a:avLst/>
          </a:prstGeom>
        </p:spPr>
      </p:pic>
      <p:sp>
        <p:nvSpPr>
          <p:cNvPr id="5" name="TextBox 4"/>
          <p:cNvSpPr txBox="1"/>
          <p:nvPr/>
        </p:nvSpPr>
        <p:spPr>
          <a:xfrm>
            <a:off x="4155937" y="6332537"/>
            <a:ext cx="3527697" cy="369332"/>
          </a:xfrm>
          <a:prstGeom prst="rect">
            <a:avLst/>
          </a:prstGeom>
          <a:noFill/>
        </p:spPr>
        <p:txBody>
          <a:bodyPr wrap="none" rtlCol="0">
            <a:spAutoFit/>
          </a:bodyPr>
          <a:lstStyle/>
          <a:p>
            <a:r>
              <a:rPr lang="en-US" dirty="0" smtClean="0"/>
              <a:t>Figure 2: The robot detects the ball </a:t>
            </a:r>
            <a:endParaRPr lang="en-US" dirty="0"/>
          </a:p>
        </p:txBody>
      </p:sp>
    </p:spTree>
    <p:extLst>
      <p:ext uri="{BB962C8B-B14F-4D97-AF65-F5344CB8AC3E}">
        <p14:creationId xmlns:p14="http://schemas.microsoft.com/office/powerpoint/2010/main" val="18288858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217</TotalTime>
  <Words>609</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Aharoni</vt:lpstr>
      <vt:lpstr>Arial</vt:lpstr>
      <vt:lpstr>Calibri</vt:lpstr>
      <vt:lpstr>Calibri Light</vt:lpstr>
      <vt:lpstr>Century Gothic</vt:lpstr>
      <vt:lpstr>Office Theme</vt:lpstr>
      <vt:lpstr>Mesh</vt:lpstr>
      <vt:lpstr>PowerPoint Presentation</vt:lpstr>
      <vt:lpstr> </vt:lpstr>
      <vt:lpstr>Calibration Tool</vt:lpstr>
      <vt:lpstr>Common Image Processing Techniques </vt:lpstr>
      <vt:lpstr>Ball Detection </vt:lpstr>
      <vt:lpstr>Ball Detection Cont’</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dc:title>
  <dc:creator>Isachar, Rami</dc:creator>
  <cp:lastModifiedBy>Julia Almog</cp:lastModifiedBy>
  <cp:revision>14</cp:revision>
  <dcterms:created xsi:type="dcterms:W3CDTF">2016-02-17T13:17:38Z</dcterms:created>
  <dcterms:modified xsi:type="dcterms:W3CDTF">2016-02-18T09:31:05Z</dcterms:modified>
</cp:coreProperties>
</file>